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Aileron Heavy" panose="020B0604020202020204" charset="0"/>
      <p:regular r:id="rId20"/>
    </p:embeddedFont>
    <p:embeddedFont>
      <p:font typeface="Aileron Heavy Bold" panose="020B0604020202020204" charset="0"/>
      <p:regular r:id="rId21"/>
    </p:embeddedFont>
    <p:embeddedFont>
      <p:font typeface="Aileron Regular" panose="020B0604020202020204" charset="0"/>
      <p:regular r:id="rId22"/>
    </p:embeddedFont>
    <p:embeddedFont>
      <p:font typeface="Aileron Regular Bold" panose="020B0604020202020204" charset="0"/>
      <p:regular r:id="rId23"/>
    </p:embeddedFont>
    <p:embeddedFont>
      <p:font typeface="Aileron Regular Italics" panose="020B0604020202020204" charset="0"/>
      <p:regular r:id="rId24"/>
    </p:embeddedFont>
    <p:embeddedFont>
      <p:font typeface="Calibri" panose="020F0502020204030204" pitchFamily="34" charset="0"/>
      <p:regular r:id="rId25"/>
      <p:bold r:id="rId26"/>
      <p:italic r:id="rId27"/>
      <p:boldItalic r:id="rId28"/>
    </p:embeddedFont>
    <p:embeddedFont>
      <p:font typeface="Halant Medium" panose="020B0604020202020204" charset="0"/>
      <p:regular r:id="rId29"/>
    </p:embeddedFont>
    <p:embeddedFont>
      <p:font typeface="Halant Medium Bold"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5.svg"/><Relationship Id="rId7" Type="http://schemas.openxmlformats.org/officeDocument/2006/relationships/image" Target="../media/image2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31.svg"/><Relationship Id="rId18" Type="http://schemas.openxmlformats.org/officeDocument/2006/relationships/image" Target="../media/image36.png"/><Relationship Id="rId3" Type="http://schemas.openxmlformats.org/officeDocument/2006/relationships/image" Target="../media/image15.svg"/><Relationship Id="rId21" Type="http://schemas.openxmlformats.org/officeDocument/2006/relationships/image" Target="../media/image39.svg"/><Relationship Id="rId7" Type="http://schemas.openxmlformats.org/officeDocument/2006/relationships/image" Target="../media/image25.svg"/><Relationship Id="rId12" Type="http://schemas.openxmlformats.org/officeDocument/2006/relationships/image" Target="../media/image30.png"/><Relationship Id="rId17" Type="http://schemas.openxmlformats.org/officeDocument/2006/relationships/image" Target="../media/image35.svg"/><Relationship Id="rId2" Type="http://schemas.openxmlformats.org/officeDocument/2006/relationships/image" Target="../media/image14.png"/><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7.svg"/><Relationship Id="rId15" Type="http://schemas.openxmlformats.org/officeDocument/2006/relationships/image" Target="../media/image33.svg"/><Relationship Id="rId10" Type="http://schemas.openxmlformats.org/officeDocument/2006/relationships/image" Target="../media/image28.png"/><Relationship Id="rId19" Type="http://schemas.openxmlformats.org/officeDocument/2006/relationships/image" Target="../media/image37.svg"/><Relationship Id="rId4" Type="http://schemas.openxmlformats.org/officeDocument/2006/relationships/image" Target="../media/image26.png"/><Relationship Id="rId9" Type="http://schemas.openxmlformats.org/officeDocument/2006/relationships/image" Target="../media/image23.svg"/><Relationship Id="rId14"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4.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9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2728019" y="793091"/>
            <a:ext cx="6040654" cy="348161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231007" y="2533898"/>
            <a:ext cx="3743074" cy="9530974"/>
          </a:xfrm>
          <a:prstGeom prst="rect">
            <a:avLst/>
          </a:prstGeom>
        </p:spPr>
      </p:pic>
      <p:sp>
        <p:nvSpPr>
          <p:cNvPr id="4" name="TextBox 4"/>
          <p:cNvSpPr txBox="1"/>
          <p:nvPr/>
        </p:nvSpPr>
        <p:spPr>
          <a:xfrm>
            <a:off x="2640793" y="910635"/>
            <a:ext cx="6215106" cy="2543178"/>
          </a:xfrm>
          <a:prstGeom prst="rect">
            <a:avLst/>
          </a:prstGeom>
        </p:spPr>
        <p:txBody>
          <a:bodyPr lIns="0" tIns="0" rIns="0" bIns="0" rtlCol="0" anchor="t">
            <a:spAutoFit/>
          </a:bodyPr>
          <a:lstStyle/>
          <a:p>
            <a:pPr algn="ctr">
              <a:lnSpc>
                <a:spcPts val="8800"/>
              </a:lnSpc>
            </a:pPr>
            <a:r>
              <a:rPr lang="en-US" sz="8000">
                <a:solidFill>
                  <a:srgbClr val="191919"/>
                </a:solidFill>
                <a:latin typeface="Halant Medium Bold"/>
              </a:rPr>
              <a:t>Welcome to </a:t>
            </a:r>
          </a:p>
          <a:p>
            <a:pPr algn="ctr">
              <a:lnSpc>
                <a:spcPts val="10999"/>
              </a:lnSpc>
            </a:pPr>
            <a:r>
              <a:rPr lang="en-US" sz="9999">
                <a:solidFill>
                  <a:srgbClr val="191919"/>
                </a:solidFill>
                <a:latin typeface="Halant Medium Bold"/>
              </a:rPr>
              <a:t>Scrapवाला</a:t>
            </a:r>
          </a:p>
        </p:txBody>
      </p:sp>
      <p:sp>
        <p:nvSpPr>
          <p:cNvPr id="5" name="AutoShape 5"/>
          <p:cNvSpPr/>
          <p:nvPr/>
        </p:nvSpPr>
        <p:spPr>
          <a:xfrm>
            <a:off x="1028700" y="6476934"/>
            <a:ext cx="10560314" cy="2891368"/>
          </a:xfrm>
          <a:prstGeom prst="rect">
            <a:avLst/>
          </a:prstGeom>
          <a:solidFill>
            <a:srgbClr val="43C466">
              <a:alpha val="29804"/>
            </a:srgbClr>
          </a:solidFill>
        </p:spPr>
      </p:sp>
      <p:sp>
        <p:nvSpPr>
          <p:cNvPr id="6" name="TextBox 6"/>
          <p:cNvSpPr txBox="1"/>
          <p:nvPr/>
        </p:nvSpPr>
        <p:spPr>
          <a:xfrm>
            <a:off x="5748346" y="6723949"/>
            <a:ext cx="5577391" cy="2302088"/>
          </a:xfrm>
          <a:prstGeom prst="rect">
            <a:avLst/>
          </a:prstGeom>
        </p:spPr>
        <p:txBody>
          <a:bodyPr lIns="0" tIns="0" rIns="0" bIns="0" rtlCol="0" anchor="t">
            <a:spAutoFit/>
          </a:bodyPr>
          <a:lstStyle/>
          <a:p>
            <a:pPr>
              <a:lnSpc>
                <a:spcPts val="4616"/>
              </a:lnSpc>
            </a:pPr>
            <a:r>
              <a:rPr lang="en-US" sz="3077" spc="153">
                <a:solidFill>
                  <a:srgbClr val="191919"/>
                </a:solidFill>
                <a:latin typeface="Aileron Regular"/>
              </a:rPr>
              <a:t>1- Aviral Kumar Singhal</a:t>
            </a:r>
          </a:p>
          <a:p>
            <a:pPr>
              <a:lnSpc>
                <a:spcPts val="4616"/>
              </a:lnSpc>
            </a:pPr>
            <a:r>
              <a:rPr lang="en-US" sz="3077" spc="153">
                <a:solidFill>
                  <a:srgbClr val="191919"/>
                </a:solidFill>
                <a:latin typeface="Aileron Regular"/>
              </a:rPr>
              <a:t>2- Dipali Sham Patil</a:t>
            </a:r>
          </a:p>
          <a:p>
            <a:pPr>
              <a:lnSpc>
                <a:spcPts val="4616"/>
              </a:lnSpc>
            </a:pPr>
            <a:r>
              <a:rPr lang="en-US" sz="3077" spc="153">
                <a:solidFill>
                  <a:srgbClr val="191919"/>
                </a:solidFill>
                <a:latin typeface="Aileron Regular"/>
              </a:rPr>
              <a:t>3- Pranali Gaware</a:t>
            </a:r>
          </a:p>
          <a:p>
            <a:pPr>
              <a:lnSpc>
                <a:spcPts val="4616"/>
              </a:lnSpc>
            </a:pPr>
            <a:r>
              <a:rPr lang="en-US" sz="3077" spc="153">
                <a:solidFill>
                  <a:srgbClr val="191919"/>
                </a:solidFill>
                <a:latin typeface="Aileron Regular"/>
              </a:rPr>
              <a:t>4- Rohini Amale</a:t>
            </a:r>
          </a:p>
        </p:txBody>
      </p:sp>
      <p:sp>
        <p:nvSpPr>
          <p:cNvPr id="7" name="AutoShape 7"/>
          <p:cNvSpPr/>
          <p:nvPr/>
        </p:nvSpPr>
        <p:spPr>
          <a:xfrm>
            <a:off x="1028700" y="7100167"/>
            <a:ext cx="3583595" cy="1644902"/>
          </a:xfrm>
          <a:prstGeom prst="rect">
            <a:avLst/>
          </a:prstGeom>
          <a:solidFill>
            <a:srgbClr val="43C466"/>
          </a:solidFill>
        </p:spPr>
      </p:sp>
      <p:sp>
        <p:nvSpPr>
          <p:cNvPr id="8" name="TextBox 8"/>
          <p:cNvSpPr txBox="1"/>
          <p:nvPr/>
        </p:nvSpPr>
        <p:spPr>
          <a:xfrm>
            <a:off x="1389442" y="7489802"/>
            <a:ext cx="2400401" cy="837057"/>
          </a:xfrm>
          <a:prstGeom prst="rect">
            <a:avLst/>
          </a:prstGeom>
        </p:spPr>
        <p:txBody>
          <a:bodyPr lIns="0" tIns="0" rIns="0" bIns="0" rtlCol="0" anchor="t">
            <a:spAutoFit/>
          </a:bodyPr>
          <a:lstStyle/>
          <a:p>
            <a:pPr>
              <a:lnSpc>
                <a:spcPts val="3354"/>
              </a:lnSpc>
            </a:pPr>
            <a:r>
              <a:rPr lang="en-US" sz="2600" spc="101">
                <a:solidFill>
                  <a:srgbClr val="FFFFFF"/>
                </a:solidFill>
                <a:latin typeface="Aileron Regular"/>
              </a:rPr>
              <a:t>SUBMITTED</a:t>
            </a:r>
          </a:p>
          <a:p>
            <a:pPr marL="0" lvl="0" indent="0" algn="l">
              <a:lnSpc>
                <a:spcPts val="3354"/>
              </a:lnSpc>
              <a:spcBef>
                <a:spcPct val="0"/>
              </a:spcBef>
            </a:pPr>
            <a:r>
              <a:rPr lang="en-US" sz="2600" spc="101">
                <a:solidFill>
                  <a:srgbClr val="FFFFFF"/>
                </a:solidFill>
                <a:latin typeface="Aileron Regular"/>
              </a:rPr>
              <a:t>BY:</a:t>
            </a:r>
          </a:p>
        </p:txBody>
      </p:sp>
      <p:grpSp>
        <p:nvGrpSpPr>
          <p:cNvPr id="9" name="Group 9"/>
          <p:cNvGrpSpPr/>
          <p:nvPr/>
        </p:nvGrpSpPr>
        <p:grpSpPr>
          <a:xfrm rot="-8100000">
            <a:off x="4030268" y="7341523"/>
            <a:ext cx="1164053" cy="1162190"/>
            <a:chOff x="0" y="0"/>
            <a:chExt cx="6350000" cy="6339840"/>
          </a:xfrm>
        </p:grpSpPr>
        <p:sp>
          <p:nvSpPr>
            <p:cNvPr id="10" name="Freeform 10"/>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43C466"/>
            </a:solidFill>
          </p:spPr>
        </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929517" y="953989"/>
            <a:ext cx="8428965" cy="587883"/>
          </a:xfrm>
          <a:prstGeom prst="rect">
            <a:avLst/>
          </a:prstGeom>
        </p:spPr>
        <p:txBody>
          <a:bodyPr lIns="0" tIns="0" rIns="0" bIns="0" rtlCol="0" anchor="t">
            <a:spAutoFit/>
          </a:bodyPr>
          <a:lstStyle/>
          <a:p>
            <a:pPr marL="0" lvl="0" indent="0" algn="ctr">
              <a:lnSpc>
                <a:spcPts val="4716"/>
              </a:lnSpc>
              <a:spcBef>
                <a:spcPct val="0"/>
              </a:spcBef>
            </a:pPr>
            <a:r>
              <a:rPr lang="en-US" sz="3600" spc="107">
                <a:solidFill>
                  <a:srgbClr val="191919"/>
                </a:solidFill>
                <a:latin typeface="Aileron Heavy"/>
              </a:rPr>
              <a:t>Why Spring Framework?</a:t>
            </a:r>
          </a:p>
        </p:txBody>
      </p:sp>
      <p:sp>
        <p:nvSpPr>
          <p:cNvPr id="3" name="AutoShape 3"/>
          <p:cNvSpPr/>
          <p:nvPr/>
        </p:nvSpPr>
        <p:spPr>
          <a:xfrm>
            <a:off x="7584905" y="3080548"/>
            <a:ext cx="10703095" cy="3287249"/>
          </a:xfrm>
          <a:prstGeom prst="rect">
            <a:avLst/>
          </a:prstGeom>
          <a:solidFill>
            <a:srgbClr val="3EDAD8"/>
          </a:solidFill>
        </p:spPr>
      </p:sp>
      <p:grpSp>
        <p:nvGrpSpPr>
          <p:cNvPr id="4" name="Group 4"/>
          <p:cNvGrpSpPr/>
          <p:nvPr/>
        </p:nvGrpSpPr>
        <p:grpSpPr>
          <a:xfrm>
            <a:off x="8360908" y="4316778"/>
            <a:ext cx="783092" cy="948700"/>
            <a:chOff x="0" y="0"/>
            <a:chExt cx="1044123" cy="1264934"/>
          </a:xfrm>
        </p:grpSpPr>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8728" r="8728"/>
            <a:stretch>
              <a:fillRect/>
            </a:stretch>
          </p:blipFill>
          <p:spPr>
            <a:xfrm>
              <a:off x="0" y="0"/>
              <a:ext cx="1044123" cy="1264934"/>
            </a:xfrm>
            <a:prstGeom prst="rect">
              <a:avLst/>
            </a:prstGeom>
          </p:spPr>
        </p:pic>
        <p:sp>
          <p:nvSpPr>
            <p:cNvPr id="6" name="TextBox 6"/>
            <p:cNvSpPr txBox="1"/>
            <p:nvPr/>
          </p:nvSpPr>
          <p:spPr>
            <a:xfrm>
              <a:off x="135672" y="2246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EDAD8"/>
                  </a:solidFill>
                  <a:latin typeface="Aileron Heavy"/>
                </a:rPr>
                <a:t>2</a:t>
              </a:r>
            </a:p>
          </p:txBody>
        </p:sp>
      </p:grpSp>
      <p:sp>
        <p:nvSpPr>
          <p:cNvPr id="7" name="AutoShape 7"/>
          <p:cNvSpPr/>
          <p:nvPr/>
        </p:nvSpPr>
        <p:spPr>
          <a:xfrm>
            <a:off x="12189380" y="6367798"/>
            <a:ext cx="6098620" cy="3287249"/>
          </a:xfrm>
          <a:prstGeom prst="rect">
            <a:avLst/>
          </a:prstGeom>
          <a:solidFill>
            <a:srgbClr val="13538A"/>
          </a:solidFill>
        </p:spPr>
      </p:sp>
      <p:sp>
        <p:nvSpPr>
          <p:cNvPr id="8" name="AutoShape 8"/>
          <p:cNvSpPr/>
          <p:nvPr/>
        </p:nvSpPr>
        <p:spPr>
          <a:xfrm>
            <a:off x="0" y="3080548"/>
            <a:ext cx="7584905" cy="3287249"/>
          </a:xfrm>
          <a:prstGeom prst="rect">
            <a:avLst/>
          </a:prstGeom>
          <a:solidFill>
            <a:srgbClr val="86EAE9"/>
          </a:solidFill>
        </p:spPr>
      </p:sp>
      <p:grpSp>
        <p:nvGrpSpPr>
          <p:cNvPr id="9" name="Group 9"/>
          <p:cNvGrpSpPr/>
          <p:nvPr/>
        </p:nvGrpSpPr>
        <p:grpSpPr>
          <a:xfrm>
            <a:off x="1309198" y="4249823"/>
            <a:ext cx="783092" cy="948700"/>
            <a:chOff x="0" y="0"/>
            <a:chExt cx="1044123" cy="1264934"/>
          </a:xfrm>
        </p:grpSpPr>
        <p:pic>
          <p:nvPicPr>
            <p:cNvPr id="10" name="Picture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8728" r="8728"/>
            <a:stretch>
              <a:fillRect/>
            </a:stretch>
          </p:blipFill>
          <p:spPr>
            <a:xfrm>
              <a:off x="0" y="0"/>
              <a:ext cx="1044123" cy="1264934"/>
            </a:xfrm>
            <a:prstGeom prst="rect">
              <a:avLst/>
            </a:prstGeom>
          </p:spPr>
        </p:pic>
        <p:sp>
          <p:nvSpPr>
            <p:cNvPr id="11" name="TextBox 11"/>
            <p:cNvSpPr txBox="1"/>
            <p:nvPr/>
          </p:nvSpPr>
          <p:spPr>
            <a:xfrm>
              <a:off x="135672" y="2246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86EAE9"/>
                  </a:solidFill>
                  <a:latin typeface="Aileron Heavy"/>
                </a:rPr>
                <a:t>1</a:t>
              </a:r>
            </a:p>
          </p:txBody>
        </p:sp>
      </p:grpSp>
      <p:sp>
        <p:nvSpPr>
          <p:cNvPr id="12" name="AutoShape 12"/>
          <p:cNvSpPr/>
          <p:nvPr/>
        </p:nvSpPr>
        <p:spPr>
          <a:xfrm>
            <a:off x="0" y="6367798"/>
            <a:ext cx="6098620" cy="3287249"/>
          </a:xfrm>
          <a:prstGeom prst="rect">
            <a:avLst/>
          </a:prstGeom>
          <a:solidFill>
            <a:srgbClr val="37C9EF"/>
          </a:solidFill>
        </p:spPr>
      </p:sp>
      <p:grpSp>
        <p:nvGrpSpPr>
          <p:cNvPr id="13" name="Group 13"/>
          <p:cNvGrpSpPr/>
          <p:nvPr/>
        </p:nvGrpSpPr>
        <p:grpSpPr>
          <a:xfrm>
            <a:off x="814884" y="7537072"/>
            <a:ext cx="783092" cy="948700"/>
            <a:chOff x="0" y="0"/>
            <a:chExt cx="1044123" cy="1264934"/>
          </a:xfrm>
        </p:grpSpPr>
        <p:pic>
          <p:nvPicPr>
            <p:cNvPr id="14" name="Picture 1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8728" r="8728"/>
            <a:stretch>
              <a:fillRect/>
            </a:stretch>
          </p:blipFill>
          <p:spPr>
            <a:xfrm>
              <a:off x="0" y="0"/>
              <a:ext cx="1044123" cy="1264934"/>
            </a:xfrm>
            <a:prstGeom prst="rect">
              <a:avLst/>
            </a:prstGeom>
          </p:spPr>
        </p:pic>
        <p:sp>
          <p:nvSpPr>
            <p:cNvPr id="15" name="TextBox 15"/>
            <p:cNvSpPr txBox="1"/>
            <p:nvPr/>
          </p:nvSpPr>
          <p:spPr>
            <a:xfrm>
              <a:off x="135672" y="2246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7C9EF"/>
                  </a:solidFill>
                  <a:latin typeface="Aileron Heavy"/>
                </a:rPr>
                <a:t>3</a:t>
              </a:r>
            </a:p>
          </p:txBody>
        </p:sp>
      </p:grpSp>
      <p:sp>
        <p:nvSpPr>
          <p:cNvPr id="16" name="AutoShape 16"/>
          <p:cNvSpPr/>
          <p:nvPr/>
        </p:nvSpPr>
        <p:spPr>
          <a:xfrm>
            <a:off x="6094690" y="6367798"/>
            <a:ext cx="6098620" cy="3287249"/>
          </a:xfrm>
          <a:prstGeom prst="rect">
            <a:avLst/>
          </a:prstGeom>
          <a:solidFill>
            <a:srgbClr val="2C92D5"/>
          </a:solidFill>
        </p:spPr>
      </p:sp>
      <p:sp>
        <p:nvSpPr>
          <p:cNvPr id="17" name="TextBox 17"/>
          <p:cNvSpPr txBox="1"/>
          <p:nvPr/>
        </p:nvSpPr>
        <p:spPr>
          <a:xfrm>
            <a:off x="2489748" y="4162198"/>
            <a:ext cx="4879540" cy="752475"/>
          </a:xfrm>
          <a:prstGeom prst="rect">
            <a:avLst/>
          </a:prstGeom>
        </p:spPr>
        <p:txBody>
          <a:bodyPr lIns="0" tIns="0" rIns="0" bIns="0" rtlCol="0" anchor="t">
            <a:spAutoFit/>
          </a:bodyPr>
          <a:lstStyle/>
          <a:p>
            <a:pPr>
              <a:lnSpc>
                <a:spcPts val="3000"/>
              </a:lnSpc>
            </a:pPr>
            <a:r>
              <a:rPr lang="en-US" sz="2000" spc="100">
                <a:solidFill>
                  <a:srgbClr val="FFFFFF"/>
                </a:solidFill>
                <a:latin typeface="Aileron Regular"/>
              </a:rPr>
              <a:t>Spring Boot uses Boot Initializer to compile the source language.</a:t>
            </a:r>
          </a:p>
        </p:txBody>
      </p:sp>
      <p:sp>
        <p:nvSpPr>
          <p:cNvPr id="18" name="TextBox 18"/>
          <p:cNvSpPr txBox="1"/>
          <p:nvPr/>
        </p:nvSpPr>
        <p:spPr>
          <a:xfrm>
            <a:off x="9563100" y="3761105"/>
            <a:ext cx="8354122" cy="1926416"/>
          </a:xfrm>
          <a:prstGeom prst="rect">
            <a:avLst/>
          </a:prstGeom>
        </p:spPr>
        <p:txBody>
          <a:bodyPr lIns="0" tIns="0" rIns="0" bIns="0" rtlCol="0" anchor="t">
            <a:spAutoFit/>
          </a:bodyPr>
          <a:lstStyle/>
          <a:p>
            <a:pPr>
              <a:lnSpc>
                <a:spcPts val="3050"/>
              </a:lnSpc>
            </a:pPr>
            <a:r>
              <a:rPr lang="en-US" sz="2033" spc="101" dirty="0">
                <a:solidFill>
                  <a:srgbClr val="FFFFFF"/>
                </a:solidFill>
                <a:latin typeface="Aileron Regular"/>
              </a:rPr>
              <a:t>Spring ensures easy and effective communication with databases as it has DAO (Data Access Object) functionality which is meant to read and write data to a database. With the support of DAO in Spring, data access related technologies such as Hibernate, JDBC, and JPA make it easier to communicate with databases.</a:t>
            </a:r>
          </a:p>
        </p:txBody>
      </p:sp>
      <p:sp>
        <p:nvSpPr>
          <p:cNvPr id="19" name="TextBox 19"/>
          <p:cNvSpPr txBox="1"/>
          <p:nvPr/>
        </p:nvSpPr>
        <p:spPr>
          <a:xfrm>
            <a:off x="2027107" y="6603622"/>
            <a:ext cx="3100253" cy="2657475"/>
          </a:xfrm>
          <a:prstGeom prst="rect">
            <a:avLst/>
          </a:prstGeom>
        </p:spPr>
        <p:txBody>
          <a:bodyPr lIns="0" tIns="0" rIns="0" bIns="0" rtlCol="0" anchor="t">
            <a:spAutoFit/>
          </a:bodyPr>
          <a:lstStyle/>
          <a:p>
            <a:pPr>
              <a:lnSpc>
                <a:spcPts val="3000"/>
              </a:lnSpc>
            </a:pPr>
            <a:r>
              <a:rPr lang="en-US" sz="2000" spc="100">
                <a:solidFill>
                  <a:srgbClr val="FFFFFF"/>
                </a:solidFill>
                <a:latin typeface="Aileron Regular"/>
              </a:rPr>
              <a:t>While Spring Boot can use WAR (web application resource) files, they are not necessary. Instead, Spring Boot can rely on JAR (Java resource).</a:t>
            </a:r>
          </a:p>
        </p:txBody>
      </p:sp>
      <p:sp>
        <p:nvSpPr>
          <p:cNvPr id="20" name="TextBox 20"/>
          <p:cNvSpPr txBox="1"/>
          <p:nvPr/>
        </p:nvSpPr>
        <p:spPr>
          <a:xfrm>
            <a:off x="8168208" y="7175122"/>
            <a:ext cx="3847623" cy="1514475"/>
          </a:xfrm>
          <a:prstGeom prst="rect">
            <a:avLst/>
          </a:prstGeom>
        </p:spPr>
        <p:txBody>
          <a:bodyPr lIns="0" tIns="0" rIns="0" bIns="0" rtlCol="0" anchor="t">
            <a:spAutoFit/>
          </a:bodyPr>
          <a:lstStyle/>
          <a:p>
            <a:pPr>
              <a:lnSpc>
                <a:spcPts val="3000"/>
              </a:lnSpc>
            </a:pPr>
            <a:r>
              <a:rPr lang="en-US" sz="2000" spc="100">
                <a:solidFill>
                  <a:srgbClr val="FFFFFF"/>
                </a:solidFill>
                <a:latin typeface="Aileron Regular"/>
              </a:rPr>
              <a:t>Spring improves coding efficiency and reduces overall application development time because it is lightweight</a:t>
            </a:r>
          </a:p>
        </p:txBody>
      </p:sp>
      <p:grpSp>
        <p:nvGrpSpPr>
          <p:cNvPr id="21" name="Group 21"/>
          <p:cNvGrpSpPr/>
          <p:nvPr/>
        </p:nvGrpSpPr>
        <p:grpSpPr>
          <a:xfrm>
            <a:off x="6994590" y="7537072"/>
            <a:ext cx="783092" cy="948700"/>
            <a:chOff x="0" y="0"/>
            <a:chExt cx="1044123" cy="1264934"/>
          </a:xfrm>
        </p:grpSpPr>
        <p:pic>
          <p:nvPicPr>
            <p:cNvPr id="22" name="Picture 2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8728" r="8728"/>
            <a:stretch>
              <a:fillRect/>
            </a:stretch>
          </p:blipFill>
          <p:spPr>
            <a:xfrm>
              <a:off x="0" y="0"/>
              <a:ext cx="1044123" cy="1264934"/>
            </a:xfrm>
            <a:prstGeom prst="rect">
              <a:avLst/>
            </a:prstGeom>
          </p:spPr>
        </p:pic>
        <p:sp>
          <p:nvSpPr>
            <p:cNvPr id="23" name="TextBox 23"/>
            <p:cNvSpPr txBox="1"/>
            <p:nvPr/>
          </p:nvSpPr>
          <p:spPr>
            <a:xfrm>
              <a:off x="135672" y="2246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2C92D5"/>
                  </a:solidFill>
                  <a:latin typeface="Aileron Heavy"/>
                </a:rPr>
                <a:t>4</a:t>
              </a:r>
            </a:p>
          </p:txBody>
        </p:sp>
      </p:grpSp>
      <p:sp>
        <p:nvSpPr>
          <p:cNvPr id="24" name="TextBox 24"/>
          <p:cNvSpPr txBox="1"/>
          <p:nvPr/>
        </p:nvSpPr>
        <p:spPr>
          <a:xfrm>
            <a:off x="14065937" y="6794122"/>
            <a:ext cx="4222063" cy="2276475"/>
          </a:xfrm>
          <a:prstGeom prst="rect">
            <a:avLst/>
          </a:prstGeom>
        </p:spPr>
        <p:txBody>
          <a:bodyPr lIns="0" tIns="0" rIns="0" bIns="0" rtlCol="0" anchor="t">
            <a:spAutoFit/>
          </a:bodyPr>
          <a:lstStyle/>
          <a:p>
            <a:pPr>
              <a:lnSpc>
                <a:spcPts val="3000"/>
              </a:lnSpc>
            </a:pPr>
            <a:r>
              <a:rPr lang="en-US" sz="2000" spc="100">
                <a:solidFill>
                  <a:srgbClr val="FFFFFF"/>
                </a:solidFill>
                <a:latin typeface="Aileron Regular"/>
              </a:rPr>
              <a:t>Dependency Injection helps in decreasing coupling and dependency between classes in Spring projects so that the program becomes maintainable and reusable.</a:t>
            </a:r>
          </a:p>
        </p:txBody>
      </p:sp>
      <p:grpSp>
        <p:nvGrpSpPr>
          <p:cNvPr id="25" name="Group 25"/>
          <p:cNvGrpSpPr/>
          <p:nvPr/>
        </p:nvGrpSpPr>
        <p:grpSpPr>
          <a:xfrm>
            <a:off x="13112319" y="7537072"/>
            <a:ext cx="783092" cy="948700"/>
            <a:chOff x="0" y="0"/>
            <a:chExt cx="1044123" cy="1264934"/>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8728" r="8728"/>
            <a:stretch>
              <a:fillRect/>
            </a:stretch>
          </p:blipFill>
          <p:spPr>
            <a:xfrm>
              <a:off x="0" y="0"/>
              <a:ext cx="1044123" cy="1264934"/>
            </a:xfrm>
            <a:prstGeom prst="rect">
              <a:avLst/>
            </a:prstGeom>
          </p:spPr>
        </p:pic>
        <p:sp>
          <p:nvSpPr>
            <p:cNvPr id="27" name="TextBox 27"/>
            <p:cNvSpPr txBox="1"/>
            <p:nvPr/>
          </p:nvSpPr>
          <p:spPr>
            <a:xfrm>
              <a:off x="135672" y="2246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13538A"/>
                  </a:solidFill>
                  <a:latin typeface="Aileron Heavy"/>
                </a:rPr>
                <a:t>5</a:t>
              </a:r>
            </a:p>
          </p:txBody>
        </p:sp>
      </p:grpSp>
      <p:grpSp>
        <p:nvGrpSpPr>
          <p:cNvPr id="28" name="Group 28"/>
          <p:cNvGrpSpPr/>
          <p:nvPr/>
        </p:nvGrpSpPr>
        <p:grpSpPr>
          <a:xfrm rot="-8100000">
            <a:off x="7335541" y="4542163"/>
            <a:ext cx="498728" cy="497930"/>
            <a:chOff x="0" y="0"/>
            <a:chExt cx="6350000" cy="6339840"/>
          </a:xfrm>
        </p:grpSpPr>
        <p:sp>
          <p:nvSpPr>
            <p:cNvPr id="29" name="Freeform 29"/>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86EAE9"/>
            </a:solidFill>
          </p:spPr>
        </p:sp>
      </p:grpSp>
      <p:grpSp>
        <p:nvGrpSpPr>
          <p:cNvPr id="30" name="Group 30"/>
          <p:cNvGrpSpPr/>
          <p:nvPr/>
        </p:nvGrpSpPr>
        <p:grpSpPr>
          <a:xfrm rot="-8100000">
            <a:off x="5820918" y="7762457"/>
            <a:ext cx="498728" cy="497930"/>
            <a:chOff x="0" y="0"/>
            <a:chExt cx="6350000" cy="6339840"/>
          </a:xfrm>
        </p:grpSpPr>
        <p:sp>
          <p:nvSpPr>
            <p:cNvPr id="31" name="Freeform 31"/>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sp>
      </p:grpSp>
      <p:grpSp>
        <p:nvGrpSpPr>
          <p:cNvPr id="32" name="Group 32"/>
          <p:cNvGrpSpPr/>
          <p:nvPr/>
        </p:nvGrpSpPr>
        <p:grpSpPr>
          <a:xfrm rot="-8100000">
            <a:off x="11915607" y="7762457"/>
            <a:ext cx="498728" cy="497930"/>
            <a:chOff x="0" y="0"/>
            <a:chExt cx="6350000" cy="6339840"/>
          </a:xfrm>
        </p:grpSpPr>
        <p:sp>
          <p:nvSpPr>
            <p:cNvPr id="33" name="Freeform 3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52160" y="1110292"/>
            <a:ext cx="1966665" cy="1966665"/>
          </a:xfrm>
          <a:prstGeom prst="rect">
            <a:avLst/>
          </a:prstGeom>
        </p:spPr>
      </p:pic>
      <p:sp>
        <p:nvSpPr>
          <p:cNvPr id="3" name="TextBox 3"/>
          <p:cNvSpPr txBox="1"/>
          <p:nvPr/>
        </p:nvSpPr>
        <p:spPr>
          <a:xfrm>
            <a:off x="2352101" y="1656427"/>
            <a:ext cx="10642612" cy="855345"/>
          </a:xfrm>
          <a:prstGeom prst="rect">
            <a:avLst/>
          </a:prstGeom>
        </p:spPr>
        <p:txBody>
          <a:bodyPr lIns="0" tIns="0" rIns="0" bIns="0" rtlCol="0" anchor="t">
            <a:spAutoFit/>
          </a:bodyPr>
          <a:lstStyle/>
          <a:p>
            <a:pPr>
              <a:lnSpc>
                <a:spcPts val="6765"/>
              </a:lnSpc>
            </a:pPr>
            <a:r>
              <a:rPr lang="en-US" sz="5500" spc="330">
                <a:solidFill>
                  <a:srgbClr val="FFFFFF"/>
                </a:solidFill>
                <a:latin typeface="Aileron Heavy"/>
              </a:rPr>
              <a:t>Dat</a:t>
            </a:r>
            <a:r>
              <a:rPr lang="en-US" sz="5500" spc="330">
                <a:solidFill>
                  <a:srgbClr val="191919"/>
                </a:solidFill>
                <a:latin typeface="Aileron Heavy"/>
              </a:rPr>
              <a:t>abase Used</a:t>
            </a:r>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5570" b="5570"/>
          <a:stretch>
            <a:fillRect/>
          </a:stretch>
        </p:blipFill>
        <p:spPr>
          <a:xfrm>
            <a:off x="2155595" y="5448636"/>
            <a:ext cx="1463230" cy="1300219"/>
          </a:xfrm>
          <a:prstGeom prst="rect">
            <a:avLst/>
          </a:prstGeom>
        </p:spPr>
      </p:pic>
      <p:grpSp>
        <p:nvGrpSpPr>
          <p:cNvPr id="5" name="Group 5"/>
          <p:cNvGrpSpPr/>
          <p:nvPr/>
        </p:nvGrpSpPr>
        <p:grpSpPr>
          <a:xfrm>
            <a:off x="5238075" y="4042984"/>
            <a:ext cx="12918779" cy="3923938"/>
            <a:chOff x="0" y="0"/>
            <a:chExt cx="17225038" cy="5231918"/>
          </a:xfrm>
        </p:grpSpPr>
        <p:sp>
          <p:nvSpPr>
            <p:cNvPr id="6" name="TextBox 6"/>
            <p:cNvSpPr txBox="1"/>
            <p:nvPr/>
          </p:nvSpPr>
          <p:spPr>
            <a:xfrm>
              <a:off x="0" y="-47625"/>
              <a:ext cx="17225038" cy="1041503"/>
            </a:xfrm>
            <a:prstGeom prst="rect">
              <a:avLst/>
            </a:prstGeom>
          </p:spPr>
          <p:txBody>
            <a:bodyPr lIns="0" tIns="0" rIns="0" bIns="0" rtlCol="0" anchor="t">
              <a:spAutoFit/>
            </a:bodyPr>
            <a:lstStyle/>
            <a:p>
              <a:pPr marL="0" lvl="0" indent="0" algn="ctr">
                <a:lnSpc>
                  <a:spcPts val="6420"/>
                </a:lnSpc>
                <a:spcBef>
                  <a:spcPct val="0"/>
                </a:spcBef>
              </a:pPr>
              <a:r>
                <a:rPr lang="en-US" sz="4977" spc="194">
                  <a:solidFill>
                    <a:srgbClr val="191919"/>
                  </a:solidFill>
                  <a:latin typeface="Aileron Regular Bold"/>
                </a:rPr>
                <a:t>MYSQL</a:t>
              </a:r>
            </a:p>
          </p:txBody>
        </p:sp>
        <p:sp>
          <p:nvSpPr>
            <p:cNvPr id="7" name="TextBox 7"/>
            <p:cNvSpPr txBox="1"/>
            <p:nvPr/>
          </p:nvSpPr>
          <p:spPr>
            <a:xfrm>
              <a:off x="0" y="1691345"/>
              <a:ext cx="17225038" cy="3540573"/>
            </a:xfrm>
            <a:prstGeom prst="rect">
              <a:avLst/>
            </a:prstGeom>
          </p:spPr>
          <p:txBody>
            <a:bodyPr lIns="0" tIns="0" rIns="0" bIns="0" rtlCol="0" anchor="t">
              <a:spAutoFit/>
            </a:bodyPr>
            <a:lstStyle/>
            <a:p>
              <a:pPr algn="ctr">
                <a:lnSpc>
                  <a:spcPts val="5293"/>
                </a:lnSpc>
              </a:pPr>
              <a:r>
                <a:rPr lang="en-US" sz="3528" spc="176">
                  <a:solidFill>
                    <a:srgbClr val="191919"/>
                  </a:solidFill>
                  <a:latin typeface="Aileron Regular"/>
                </a:rPr>
                <a:t>MySQL, the most popular Open-Source SQL database management system, is developed, distributed, and supported by Oracle Corporation.</a:t>
              </a:r>
            </a:p>
            <a:p>
              <a:pPr algn="ctr">
                <a:lnSpc>
                  <a:spcPts val="5743"/>
                </a:lnSpc>
              </a:pPr>
              <a:endParaRPr lang="en-US" sz="3528" spc="176">
                <a:solidFill>
                  <a:srgbClr val="191919"/>
                </a:solidFill>
                <a:latin typeface="Aileron Regular"/>
              </a:endParaRPr>
            </a:p>
          </p:txBody>
        </p:sp>
      </p:grpSp>
      <p:grpSp>
        <p:nvGrpSpPr>
          <p:cNvPr id="8" name="Group 8"/>
          <p:cNvGrpSpPr/>
          <p:nvPr/>
        </p:nvGrpSpPr>
        <p:grpSpPr>
          <a:xfrm>
            <a:off x="2635492" y="5987928"/>
            <a:ext cx="2733729" cy="221635"/>
            <a:chOff x="0" y="0"/>
            <a:chExt cx="6265849" cy="508000"/>
          </a:xfrm>
        </p:grpSpPr>
        <p:sp>
          <p:nvSpPr>
            <p:cNvPr id="9" name="Freeform 9"/>
            <p:cNvSpPr/>
            <p:nvPr/>
          </p:nvSpPr>
          <p:spPr>
            <a:xfrm>
              <a:off x="0" y="215900"/>
              <a:ext cx="5969939" cy="76200"/>
            </a:xfrm>
            <a:custGeom>
              <a:avLst/>
              <a:gdLst/>
              <a:ahLst/>
              <a:cxnLst/>
              <a:rect l="l" t="t" r="r" b="b"/>
              <a:pathLst>
                <a:path w="5969939" h="76200">
                  <a:moveTo>
                    <a:pt x="0" y="0"/>
                  </a:moveTo>
                  <a:lnTo>
                    <a:pt x="5969939" y="0"/>
                  </a:lnTo>
                  <a:lnTo>
                    <a:pt x="5969939" y="76200"/>
                  </a:lnTo>
                  <a:lnTo>
                    <a:pt x="0" y="76200"/>
                  </a:lnTo>
                  <a:close/>
                </a:path>
              </a:pathLst>
            </a:custGeom>
            <a:solidFill>
              <a:srgbClr val="86EAE9"/>
            </a:solidFill>
          </p:spPr>
        </p:sp>
        <p:sp>
          <p:nvSpPr>
            <p:cNvPr id="10" name="Freeform 10"/>
            <p:cNvSpPr/>
            <p:nvPr/>
          </p:nvSpPr>
          <p:spPr>
            <a:xfrm>
              <a:off x="5891199" y="1270"/>
              <a:ext cx="374650" cy="505460"/>
            </a:xfrm>
            <a:custGeom>
              <a:avLst/>
              <a:gdLst/>
              <a:ahLst/>
              <a:cxnLst/>
              <a:rect l="l" t="t" r="r" b="b"/>
              <a:pathLst>
                <a:path w="374650" h="505460">
                  <a:moveTo>
                    <a:pt x="0" y="505460"/>
                  </a:moveTo>
                  <a:lnTo>
                    <a:pt x="0" y="0"/>
                  </a:lnTo>
                  <a:lnTo>
                    <a:pt x="374650" y="252730"/>
                  </a:lnTo>
                  <a:close/>
                </a:path>
              </a:pathLst>
            </a:custGeom>
            <a:solidFill>
              <a:srgbClr val="86EAE9"/>
            </a:solidFill>
          </p:spPr>
        </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929517" y="953989"/>
            <a:ext cx="8428965" cy="587883"/>
          </a:xfrm>
          <a:prstGeom prst="rect">
            <a:avLst/>
          </a:prstGeom>
        </p:spPr>
        <p:txBody>
          <a:bodyPr lIns="0" tIns="0" rIns="0" bIns="0" rtlCol="0" anchor="t">
            <a:spAutoFit/>
          </a:bodyPr>
          <a:lstStyle/>
          <a:p>
            <a:pPr marL="0" lvl="0" indent="0" algn="ctr">
              <a:lnSpc>
                <a:spcPts val="4716"/>
              </a:lnSpc>
              <a:spcBef>
                <a:spcPct val="0"/>
              </a:spcBef>
            </a:pPr>
            <a:r>
              <a:rPr lang="en-US" sz="3600" spc="107">
                <a:solidFill>
                  <a:srgbClr val="191919"/>
                </a:solidFill>
                <a:latin typeface="Aileron Heavy"/>
              </a:rPr>
              <a:t>Why MySql?</a:t>
            </a:r>
          </a:p>
        </p:txBody>
      </p:sp>
      <p:sp>
        <p:nvSpPr>
          <p:cNvPr id="3" name="AutoShape 3"/>
          <p:cNvSpPr/>
          <p:nvPr/>
        </p:nvSpPr>
        <p:spPr>
          <a:xfrm>
            <a:off x="7584905" y="3080548"/>
            <a:ext cx="10703095" cy="3287249"/>
          </a:xfrm>
          <a:prstGeom prst="rect">
            <a:avLst/>
          </a:prstGeom>
          <a:solidFill>
            <a:srgbClr val="3EDAD8"/>
          </a:solidFill>
        </p:spPr>
      </p:sp>
      <p:grpSp>
        <p:nvGrpSpPr>
          <p:cNvPr id="4" name="Group 4"/>
          <p:cNvGrpSpPr/>
          <p:nvPr/>
        </p:nvGrpSpPr>
        <p:grpSpPr>
          <a:xfrm>
            <a:off x="8360908" y="4316778"/>
            <a:ext cx="783092" cy="948700"/>
            <a:chOff x="0" y="0"/>
            <a:chExt cx="1044123" cy="1264934"/>
          </a:xfrm>
        </p:grpSpPr>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8728" r="8728"/>
            <a:stretch>
              <a:fillRect/>
            </a:stretch>
          </p:blipFill>
          <p:spPr>
            <a:xfrm>
              <a:off x="0" y="0"/>
              <a:ext cx="1044123" cy="1264934"/>
            </a:xfrm>
            <a:prstGeom prst="rect">
              <a:avLst/>
            </a:prstGeom>
          </p:spPr>
        </p:pic>
        <p:sp>
          <p:nvSpPr>
            <p:cNvPr id="6" name="TextBox 6"/>
            <p:cNvSpPr txBox="1"/>
            <p:nvPr/>
          </p:nvSpPr>
          <p:spPr>
            <a:xfrm>
              <a:off x="135672" y="2246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EDAD8"/>
                  </a:solidFill>
                  <a:latin typeface="Aileron Heavy"/>
                </a:rPr>
                <a:t>2</a:t>
              </a:r>
            </a:p>
          </p:txBody>
        </p:sp>
      </p:grpSp>
      <p:sp>
        <p:nvSpPr>
          <p:cNvPr id="7" name="AutoShape 7"/>
          <p:cNvSpPr/>
          <p:nvPr/>
        </p:nvSpPr>
        <p:spPr>
          <a:xfrm>
            <a:off x="12189380" y="6367798"/>
            <a:ext cx="6098620" cy="3287249"/>
          </a:xfrm>
          <a:prstGeom prst="rect">
            <a:avLst/>
          </a:prstGeom>
          <a:solidFill>
            <a:srgbClr val="13538A"/>
          </a:solidFill>
        </p:spPr>
      </p:sp>
      <p:sp>
        <p:nvSpPr>
          <p:cNvPr id="8" name="AutoShape 8"/>
          <p:cNvSpPr/>
          <p:nvPr/>
        </p:nvSpPr>
        <p:spPr>
          <a:xfrm>
            <a:off x="0" y="3080548"/>
            <a:ext cx="7584905" cy="3287249"/>
          </a:xfrm>
          <a:prstGeom prst="rect">
            <a:avLst/>
          </a:prstGeom>
          <a:solidFill>
            <a:srgbClr val="86EAE9"/>
          </a:solidFill>
        </p:spPr>
      </p:sp>
      <p:grpSp>
        <p:nvGrpSpPr>
          <p:cNvPr id="9" name="Group 9"/>
          <p:cNvGrpSpPr/>
          <p:nvPr/>
        </p:nvGrpSpPr>
        <p:grpSpPr>
          <a:xfrm>
            <a:off x="1309198" y="4249823"/>
            <a:ext cx="783092" cy="948700"/>
            <a:chOff x="0" y="0"/>
            <a:chExt cx="1044123" cy="1264934"/>
          </a:xfrm>
        </p:grpSpPr>
        <p:pic>
          <p:nvPicPr>
            <p:cNvPr id="10" name="Picture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8728" r="8728"/>
            <a:stretch>
              <a:fillRect/>
            </a:stretch>
          </p:blipFill>
          <p:spPr>
            <a:xfrm>
              <a:off x="0" y="0"/>
              <a:ext cx="1044123" cy="1264934"/>
            </a:xfrm>
            <a:prstGeom prst="rect">
              <a:avLst/>
            </a:prstGeom>
          </p:spPr>
        </p:pic>
        <p:sp>
          <p:nvSpPr>
            <p:cNvPr id="11" name="TextBox 11"/>
            <p:cNvSpPr txBox="1"/>
            <p:nvPr/>
          </p:nvSpPr>
          <p:spPr>
            <a:xfrm>
              <a:off x="135672" y="2246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86EAE9"/>
                  </a:solidFill>
                  <a:latin typeface="Aileron Heavy"/>
                </a:rPr>
                <a:t>1</a:t>
              </a:r>
            </a:p>
          </p:txBody>
        </p:sp>
      </p:grpSp>
      <p:sp>
        <p:nvSpPr>
          <p:cNvPr id="12" name="AutoShape 12"/>
          <p:cNvSpPr/>
          <p:nvPr/>
        </p:nvSpPr>
        <p:spPr>
          <a:xfrm>
            <a:off x="0" y="6367798"/>
            <a:ext cx="6098620" cy="3287249"/>
          </a:xfrm>
          <a:prstGeom prst="rect">
            <a:avLst/>
          </a:prstGeom>
          <a:solidFill>
            <a:srgbClr val="37C9EF"/>
          </a:solidFill>
        </p:spPr>
      </p:sp>
      <p:grpSp>
        <p:nvGrpSpPr>
          <p:cNvPr id="13" name="Group 13"/>
          <p:cNvGrpSpPr/>
          <p:nvPr/>
        </p:nvGrpSpPr>
        <p:grpSpPr>
          <a:xfrm>
            <a:off x="814884" y="7537072"/>
            <a:ext cx="783092" cy="948700"/>
            <a:chOff x="0" y="0"/>
            <a:chExt cx="1044123" cy="1264934"/>
          </a:xfrm>
        </p:grpSpPr>
        <p:pic>
          <p:nvPicPr>
            <p:cNvPr id="14" name="Picture 1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8728" r="8728"/>
            <a:stretch>
              <a:fillRect/>
            </a:stretch>
          </p:blipFill>
          <p:spPr>
            <a:xfrm>
              <a:off x="0" y="0"/>
              <a:ext cx="1044123" cy="1264934"/>
            </a:xfrm>
            <a:prstGeom prst="rect">
              <a:avLst/>
            </a:prstGeom>
          </p:spPr>
        </p:pic>
        <p:sp>
          <p:nvSpPr>
            <p:cNvPr id="15" name="TextBox 15"/>
            <p:cNvSpPr txBox="1"/>
            <p:nvPr/>
          </p:nvSpPr>
          <p:spPr>
            <a:xfrm>
              <a:off x="135672" y="2246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7C9EF"/>
                  </a:solidFill>
                  <a:latin typeface="Aileron Heavy"/>
                </a:rPr>
                <a:t>3</a:t>
              </a:r>
            </a:p>
          </p:txBody>
        </p:sp>
      </p:grpSp>
      <p:sp>
        <p:nvSpPr>
          <p:cNvPr id="16" name="AutoShape 16"/>
          <p:cNvSpPr/>
          <p:nvPr/>
        </p:nvSpPr>
        <p:spPr>
          <a:xfrm>
            <a:off x="6094690" y="6367798"/>
            <a:ext cx="6098620" cy="3287249"/>
          </a:xfrm>
          <a:prstGeom prst="rect">
            <a:avLst/>
          </a:prstGeom>
          <a:solidFill>
            <a:srgbClr val="2C92D5"/>
          </a:solidFill>
        </p:spPr>
      </p:sp>
      <p:sp>
        <p:nvSpPr>
          <p:cNvPr id="17" name="TextBox 17"/>
          <p:cNvSpPr txBox="1"/>
          <p:nvPr/>
        </p:nvSpPr>
        <p:spPr>
          <a:xfrm>
            <a:off x="2489748" y="4162198"/>
            <a:ext cx="4879540" cy="752475"/>
          </a:xfrm>
          <a:prstGeom prst="rect">
            <a:avLst/>
          </a:prstGeom>
        </p:spPr>
        <p:txBody>
          <a:bodyPr lIns="0" tIns="0" rIns="0" bIns="0" rtlCol="0" anchor="t">
            <a:spAutoFit/>
          </a:bodyPr>
          <a:lstStyle/>
          <a:p>
            <a:pPr>
              <a:lnSpc>
                <a:spcPts val="3000"/>
              </a:lnSpc>
            </a:pPr>
            <a:r>
              <a:rPr lang="en-US" sz="2000" spc="100">
                <a:solidFill>
                  <a:srgbClr val="FFFFFF"/>
                </a:solidFill>
                <a:latin typeface="Aileron Regular"/>
              </a:rPr>
              <a:t>structured collection </a:t>
            </a:r>
          </a:p>
          <a:p>
            <a:pPr>
              <a:lnSpc>
                <a:spcPts val="3000"/>
              </a:lnSpc>
            </a:pPr>
            <a:r>
              <a:rPr lang="en-US" sz="2000" spc="100">
                <a:solidFill>
                  <a:srgbClr val="FFFFFF"/>
                </a:solidFill>
                <a:latin typeface="Aileron Regular"/>
              </a:rPr>
              <a:t>of data</a:t>
            </a:r>
          </a:p>
        </p:txBody>
      </p:sp>
      <p:sp>
        <p:nvSpPr>
          <p:cNvPr id="18" name="TextBox 18"/>
          <p:cNvSpPr txBox="1"/>
          <p:nvPr/>
        </p:nvSpPr>
        <p:spPr>
          <a:xfrm>
            <a:off x="9563100" y="3954828"/>
            <a:ext cx="8354122" cy="1538970"/>
          </a:xfrm>
          <a:prstGeom prst="rect">
            <a:avLst/>
          </a:prstGeom>
        </p:spPr>
        <p:txBody>
          <a:bodyPr lIns="0" tIns="0" rIns="0" bIns="0" rtlCol="0" anchor="t">
            <a:spAutoFit/>
          </a:bodyPr>
          <a:lstStyle/>
          <a:p>
            <a:pPr>
              <a:lnSpc>
                <a:spcPts val="3050"/>
              </a:lnSpc>
            </a:pPr>
            <a:r>
              <a:rPr lang="en-US" sz="2033" spc="101">
                <a:solidFill>
                  <a:srgbClr val="FFFFFF"/>
                </a:solidFill>
                <a:latin typeface="Aileron Regular"/>
              </a:rPr>
              <a:t>Database Software is a client/server system that consists of a multithreaded SQL server that supports different back ends, several different client programs and libraries, administrative tools</a:t>
            </a:r>
          </a:p>
        </p:txBody>
      </p:sp>
      <p:sp>
        <p:nvSpPr>
          <p:cNvPr id="19" name="TextBox 19"/>
          <p:cNvSpPr txBox="1"/>
          <p:nvPr/>
        </p:nvSpPr>
        <p:spPr>
          <a:xfrm>
            <a:off x="2027107" y="7365622"/>
            <a:ext cx="3100253" cy="1133475"/>
          </a:xfrm>
          <a:prstGeom prst="rect">
            <a:avLst/>
          </a:prstGeom>
        </p:spPr>
        <p:txBody>
          <a:bodyPr lIns="0" tIns="0" rIns="0" bIns="0" rtlCol="0" anchor="t">
            <a:spAutoFit/>
          </a:bodyPr>
          <a:lstStyle/>
          <a:p>
            <a:pPr>
              <a:lnSpc>
                <a:spcPts val="3000"/>
              </a:lnSpc>
            </a:pPr>
            <a:r>
              <a:rPr lang="en-US" sz="2000" spc="100">
                <a:solidFill>
                  <a:srgbClr val="FFFFFF"/>
                </a:solidFill>
                <a:latin typeface="Aileron Regular"/>
              </a:rPr>
              <a:t>Database Server is very fast, reliable, scalable, and easy to use</a:t>
            </a:r>
          </a:p>
        </p:txBody>
      </p:sp>
      <p:sp>
        <p:nvSpPr>
          <p:cNvPr id="20" name="TextBox 20"/>
          <p:cNvSpPr txBox="1"/>
          <p:nvPr/>
        </p:nvSpPr>
        <p:spPr>
          <a:xfrm>
            <a:off x="8168208" y="7175122"/>
            <a:ext cx="3847623" cy="1514475"/>
          </a:xfrm>
          <a:prstGeom prst="rect">
            <a:avLst/>
          </a:prstGeom>
        </p:spPr>
        <p:txBody>
          <a:bodyPr lIns="0" tIns="0" rIns="0" bIns="0" rtlCol="0" anchor="t">
            <a:spAutoFit/>
          </a:bodyPr>
          <a:lstStyle/>
          <a:p>
            <a:pPr>
              <a:lnSpc>
                <a:spcPts val="3000"/>
              </a:lnSpc>
            </a:pPr>
            <a:r>
              <a:rPr lang="en-US" sz="2000" spc="100">
                <a:solidFill>
                  <a:srgbClr val="FFFFFF"/>
                </a:solidFill>
                <a:latin typeface="Aileron Regular"/>
              </a:rPr>
              <a:t>Its connectivity, speed, and security make MySQL Server highly suited for accessing databases on the Internet.</a:t>
            </a:r>
          </a:p>
        </p:txBody>
      </p:sp>
      <p:grpSp>
        <p:nvGrpSpPr>
          <p:cNvPr id="21" name="Group 21"/>
          <p:cNvGrpSpPr/>
          <p:nvPr/>
        </p:nvGrpSpPr>
        <p:grpSpPr>
          <a:xfrm>
            <a:off x="6994590" y="7537072"/>
            <a:ext cx="783092" cy="948700"/>
            <a:chOff x="0" y="0"/>
            <a:chExt cx="1044123" cy="1264934"/>
          </a:xfrm>
        </p:grpSpPr>
        <p:pic>
          <p:nvPicPr>
            <p:cNvPr id="22" name="Picture 2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8728" r="8728"/>
            <a:stretch>
              <a:fillRect/>
            </a:stretch>
          </p:blipFill>
          <p:spPr>
            <a:xfrm>
              <a:off x="0" y="0"/>
              <a:ext cx="1044123" cy="1264934"/>
            </a:xfrm>
            <a:prstGeom prst="rect">
              <a:avLst/>
            </a:prstGeom>
          </p:spPr>
        </p:pic>
        <p:sp>
          <p:nvSpPr>
            <p:cNvPr id="23" name="TextBox 23"/>
            <p:cNvSpPr txBox="1"/>
            <p:nvPr/>
          </p:nvSpPr>
          <p:spPr>
            <a:xfrm>
              <a:off x="135672" y="2246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2C92D5"/>
                  </a:solidFill>
                  <a:latin typeface="Aileron Heavy"/>
                </a:rPr>
                <a:t>4</a:t>
              </a:r>
            </a:p>
          </p:txBody>
        </p:sp>
      </p:grpSp>
      <p:sp>
        <p:nvSpPr>
          <p:cNvPr id="24" name="TextBox 24"/>
          <p:cNvSpPr txBox="1"/>
          <p:nvPr/>
        </p:nvSpPr>
        <p:spPr>
          <a:xfrm>
            <a:off x="14285936" y="7175122"/>
            <a:ext cx="4002064" cy="1514475"/>
          </a:xfrm>
          <a:prstGeom prst="rect">
            <a:avLst/>
          </a:prstGeom>
        </p:spPr>
        <p:txBody>
          <a:bodyPr lIns="0" tIns="0" rIns="0" bIns="0" rtlCol="0" anchor="t">
            <a:spAutoFit/>
          </a:bodyPr>
          <a:lstStyle/>
          <a:p>
            <a:pPr>
              <a:lnSpc>
                <a:spcPts val="3000"/>
              </a:lnSpc>
            </a:pPr>
            <a:r>
              <a:rPr lang="en-US" sz="2000" spc="100">
                <a:solidFill>
                  <a:srgbClr val="FFFFFF"/>
                </a:solidFill>
                <a:latin typeface="Aileron Regular"/>
              </a:rPr>
              <a:t>Anybody can download the MySQL software from the Internet and use it without paying anything</a:t>
            </a:r>
          </a:p>
        </p:txBody>
      </p:sp>
      <p:grpSp>
        <p:nvGrpSpPr>
          <p:cNvPr id="25" name="Group 25"/>
          <p:cNvGrpSpPr/>
          <p:nvPr/>
        </p:nvGrpSpPr>
        <p:grpSpPr>
          <a:xfrm>
            <a:off x="13112319" y="7537072"/>
            <a:ext cx="783092" cy="948700"/>
            <a:chOff x="0" y="0"/>
            <a:chExt cx="1044123" cy="1264934"/>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8728" r="8728"/>
            <a:stretch>
              <a:fillRect/>
            </a:stretch>
          </p:blipFill>
          <p:spPr>
            <a:xfrm>
              <a:off x="0" y="0"/>
              <a:ext cx="1044123" cy="1264934"/>
            </a:xfrm>
            <a:prstGeom prst="rect">
              <a:avLst/>
            </a:prstGeom>
          </p:spPr>
        </p:pic>
        <p:sp>
          <p:nvSpPr>
            <p:cNvPr id="27" name="TextBox 27"/>
            <p:cNvSpPr txBox="1"/>
            <p:nvPr/>
          </p:nvSpPr>
          <p:spPr>
            <a:xfrm>
              <a:off x="135672" y="2246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13538A"/>
                  </a:solidFill>
                  <a:latin typeface="Aileron Heavy"/>
                </a:rPr>
                <a:t>5</a:t>
              </a:r>
            </a:p>
          </p:txBody>
        </p:sp>
      </p:grpSp>
      <p:grpSp>
        <p:nvGrpSpPr>
          <p:cNvPr id="28" name="Group 28"/>
          <p:cNvGrpSpPr/>
          <p:nvPr/>
        </p:nvGrpSpPr>
        <p:grpSpPr>
          <a:xfrm rot="-8100000">
            <a:off x="7335541" y="4542163"/>
            <a:ext cx="498728" cy="497930"/>
            <a:chOff x="0" y="0"/>
            <a:chExt cx="6350000" cy="6339840"/>
          </a:xfrm>
        </p:grpSpPr>
        <p:sp>
          <p:nvSpPr>
            <p:cNvPr id="29" name="Freeform 29"/>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86EAE9"/>
            </a:solidFill>
          </p:spPr>
        </p:sp>
      </p:grpSp>
      <p:grpSp>
        <p:nvGrpSpPr>
          <p:cNvPr id="30" name="Group 30"/>
          <p:cNvGrpSpPr/>
          <p:nvPr/>
        </p:nvGrpSpPr>
        <p:grpSpPr>
          <a:xfrm rot="-8100000">
            <a:off x="5820918" y="7762457"/>
            <a:ext cx="498728" cy="497930"/>
            <a:chOff x="0" y="0"/>
            <a:chExt cx="6350000" cy="6339840"/>
          </a:xfrm>
        </p:grpSpPr>
        <p:sp>
          <p:nvSpPr>
            <p:cNvPr id="31" name="Freeform 31"/>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sp>
      </p:grpSp>
      <p:grpSp>
        <p:nvGrpSpPr>
          <p:cNvPr id="32" name="Group 32"/>
          <p:cNvGrpSpPr/>
          <p:nvPr/>
        </p:nvGrpSpPr>
        <p:grpSpPr>
          <a:xfrm rot="-8100000">
            <a:off x="11915607" y="7762457"/>
            <a:ext cx="498728" cy="497930"/>
            <a:chOff x="0" y="0"/>
            <a:chExt cx="6350000" cy="6339840"/>
          </a:xfrm>
        </p:grpSpPr>
        <p:sp>
          <p:nvSpPr>
            <p:cNvPr id="33" name="Freeform 3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4631055"/>
            <a:ext cx="4554551" cy="587883"/>
          </a:xfrm>
          <a:prstGeom prst="rect">
            <a:avLst/>
          </a:prstGeom>
        </p:spPr>
        <p:txBody>
          <a:bodyPr lIns="0" tIns="0" rIns="0" bIns="0" rtlCol="0" anchor="t">
            <a:spAutoFit/>
          </a:bodyPr>
          <a:lstStyle/>
          <a:p>
            <a:pPr marL="0" lvl="0" indent="0">
              <a:lnSpc>
                <a:spcPts val="4716"/>
              </a:lnSpc>
              <a:spcBef>
                <a:spcPct val="0"/>
              </a:spcBef>
            </a:pPr>
            <a:r>
              <a:rPr lang="en-US" sz="3600" spc="107">
                <a:solidFill>
                  <a:srgbClr val="191919"/>
                </a:solidFill>
                <a:latin typeface="Aileron Heavy"/>
              </a:rPr>
              <a:t>Tables in Database</a:t>
            </a:r>
          </a:p>
        </p:txBody>
      </p:sp>
      <p:sp>
        <p:nvSpPr>
          <p:cNvPr id="3" name="AutoShape 3"/>
          <p:cNvSpPr/>
          <p:nvPr/>
        </p:nvSpPr>
        <p:spPr>
          <a:xfrm>
            <a:off x="6494574" y="972022"/>
            <a:ext cx="10764726" cy="1644902"/>
          </a:xfrm>
          <a:prstGeom prst="rect">
            <a:avLst/>
          </a:prstGeom>
          <a:solidFill>
            <a:srgbClr val="86EAE9">
              <a:alpha val="29804"/>
            </a:srgbClr>
          </a:solidFill>
        </p:spPr>
      </p:sp>
      <p:sp>
        <p:nvSpPr>
          <p:cNvPr id="4" name="TextBox 4"/>
          <p:cNvSpPr txBox="1"/>
          <p:nvPr/>
        </p:nvSpPr>
        <p:spPr>
          <a:xfrm>
            <a:off x="12642942" y="1575398"/>
            <a:ext cx="4142724" cy="371475"/>
          </a:xfrm>
          <a:prstGeom prst="rect">
            <a:avLst/>
          </a:prstGeom>
        </p:spPr>
        <p:txBody>
          <a:bodyPr lIns="0" tIns="0" rIns="0" bIns="0" rtlCol="0" anchor="t">
            <a:spAutoFit/>
          </a:bodyPr>
          <a:lstStyle/>
          <a:p>
            <a:pPr>
              <a:lnSpc>
                <a:spcPts val="3000"/>
              </a:lnSpc>
            </a:pPr>
            <a:r>
              <a:rPr lang="en-US" sz="2000" spc="100">
                <a:solidFill>
                  <a:srgbClr val="191919"/>
                </a:solidFill>
                <a:latin typeface="Aileron Regular"/>
              </a:rPr>
              <a:t>Stores the data of Admin</a:t>
            </a:r>
          </a:p>
        </p:txBody>
      </p:sp>
      <p:sp>
        <p:nvSpPr>
          <p:cNvPr id="5" name="AutoShape 5"/>
          <p:cNvSpPr/>
          <p:nvPr/>
        </p:nvSpPr>
        <p:spPr>
          <a:xfrm>
            <a:off x="6494574" y="972022"/>
            <a:ext cx="4777276" cy="1644902"/>
          </a:xfrm>
          <a:prstGeom prst="rect">
            <a:avLst/>
          </a:prstGeom>
          <a:solidFill>
            <a:srgbClr val="86EAE9"/>
          </a:solidFill>
        </p:spPr>
      </p:sp>
      <p:sp>
        <p:nvSpPr>
          <p:cNvPr id="6" name="TextBox 6"/>
          <p:cNvSpPr txBox="1"/>
          <p:nvPr/>
        </p:nvSpPr>
        <p:spPr>
          <a:xfrm>
            <a:off x="8031972" y="1571207"/>
            <a:ext cx="3235874" cy="417957"/>
          </a:xfrm>
          <a:prstGeom prst="rect">
            <a:avLst/>
          </a:prstGeom>
        </p:spPr>
        <p:txBody>
          <a:bodyPr lIns="0" tIns="0" rIns="0" bIns="0" rtlCol="0" anchor="t">
            <a:spAutoFit/>
          </a:bodyPr>
          <a:lstStyle/>
          <a:p>
            <a:pPr marL="0" lvl="0" indent="0" algn="l">
              <a:lnSpc>
                <a:spcPts val="3354"/>
              </a:lnSpc>
              <a:spcBef>
                <a:spcPct val="0"/>
              </a:spcBef>
            </a:pPr>
            <a:r>
              <a:rPr lang="en-US" sz="2600" spc="101">
                <a:solidFill>
                  <a:srgbClr val="FFFFFF"/>
                </a:solidFill>
                <a:latin typeface="Aileron Regular Bold"/>
              </a:rPr>
              <a:t>ADMIN</a:t>
            </a:r>
          </a:p>
        </p:txBody>
      </p:sp>
      <p:grpSp>
        <p:nvGrpSpPr>
          <p:cNvPr id="7" name="Group 7"/>
          <p:cNvGrpSpPr/>
          <p:nvPr/>
        </p:nvGrpSpPr>
        <p:grpSpPr>
          <a:xfrm rot="-8100000">
            <a:off x="10685819" y="1213378"/>
            <a:ext cx="1164053" cy="1162190"/>
            <a:chOff x="0" y="0"/>
            <a:chExt cx="6350000" cy="6339840"/>
          </a:xfrm>
        </p:grpSpPr>
        <p:sp>
          <p:nvSpPr>
            <p:cNvPr id="8" name="Freeform 8"/>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86EAE9"/>
            </a:solidFill>
          </p:spPr>
        </p:sp>
      </p:grpSp>
      <p:sp>
        <p:nvSpPr>
          <p:cNvPr id="9" name="AutoShape 9"/>
          <p:cNvSpPr/>
          <p:nvPr/>
        </p:nvSpPr>
        <p:spPr>
          <a:xfrm>
            <a:off x="6494574" y="2645263"/>
            <a:ext cx="10764726" cy="1644902"/>
          </a:xfrm>
          <a:prstGeom prst="rect">
            <a:avLst/>
          </a:prstGeom>
          <a:solidFill>
            <a:srgbClr val="3EDAD8">
              <a:alpha val="29804"/>
            </a:srgbClr>
          </a:solidFill>
        </p:spPr>
      </p:sp>
      <p:sp>
        <p:nvSpPr>
          <p:cNvPr id="10" name="TextBox 10"/>
          <p:cNvSpPr txBox="1"/>
          <p:nvPr/>
        </p:nvSpPr>
        <p:spPr>
          <a:xfrm>
            <a:off x="12642942" y="3248640"/>
            <a:ext cx="4142724" cy="371475"/>
          </a:xfrm>
          <a:prstGeom prst="rect">
            <a:avLst/>
          </a:prstGeom>
        </p:spPr>
        <p:txBody>
          <a:bodyPr lIns="0" tIns="0" rIns="0" bIns="0" rtlCol="0" anchor="t">
            <a:spAutoFit/>
          </a:bodyPr>
          <a:lstStyle/>
          <a:p>
            <a:pPr>
              <a:lnSpc>
                <a:spcPts val="3000"/>
              </a:lnSpc>
            </a:pPr>
            <a:r>
              <a:rPr lang="en-US" sz="2000" spc="100">
                <a:solidFill>
                  <a:srgbClr val="191919"/>
                </a:solidFill>
                <a:latin typeface="Aileron Regular"/>
              </a:rPr>
              <a:t>Stores the data of User</a:t>
            </a:r>
          </a:p>
        </p:txBody>
      </p:sp>
      <p:sp>
        <p:nvSpPr>
          <p:cNvPr id="11" name="AutoShape 11"/>
          <p:cNvSpPr/>
          <p:nvPr/>
        </p:nvSpPr>
        <p:spPr>
          <a:xfrm>
            <a:off x="6494574" y="2645263"/>
            <a:ext cx="4777276" cy="1644902"/>
          </a:xfrm>
          <a:prstGeom prst="rect">
            <a:avLst/>
          </a:prstGeom>
          <a:solidFill>
            <a:srgbClr val="3EDAD8"/>
          </a:solidFill>
        </p:spPr>
      </p:sp>
      <p:grpSp>
        <p:nvGrpSpPr>
          <p:cNvPr id="12" name="Group 12"/>
          <p:cNvGrpSpPr/>
          <p:nvPr/>
        </p:nvGrpSpPr>
        <p:grpSpPr>
          <a:xfrm rot="-8100000">
            <a:off x="10685819" y="2886619"/>
            <a:ext cx="1164053" cy="1162190"/>
            <a:chOff x="0" y="0"/>
            <a:chExt cx="6350000" cy="6339840"/>
          </a:xfrm>
        </p:grpSpPr>
        <p:sp>
          <p:nvSpPr>
            <p:cNvPr id="13" name="Freeform 1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EDAD8"/>
            </a:solidFill>
          </p:spPr>
        </p:sp>
      </p:grpSp>
      <p:sp>
        <p:nvSpPr>
          <p:cNvPr id="14" name="AutoShape 14"/>
          <p:cNvSpPr/>
          <p:nvPr/>
        </p:nvSpPr>
        <p:spPr>
          <a:xfrm>
            <a:off x="6494574" y="4318505"/>
            <a:ext cx="10764726" cy="1644902"/>
          </a:xfrm>
          <a:prstGeom prst="rect">
            <a:avLst/>
          </a:prstGeom>
          <a:solidFill>
            <a:srgbClr val="37C9EF">
              <a:alpha val="29804"/>
            </a:srgbClr>
          </a:solidFill>
        </p:spPr>
      </p:sp>
      <p:sp>
        <p:nvSpPr>
          <p:cNvPr id="15" name="TextBox 15"/>
          <p:cNvSpPr txBox="1"/>
          <p:nvPr/>
        </p:nvSpPr>
        <p:spPr>
          <a:xfrm>
            <a:off x="12642942" y="4921881"/>
            <a:ext cx="4142724" cy="371475"/>
          </a:xfrm>
          <a:prstGeom prst="rect">
            <a:avLst/>
          </a:prstGeom>
        </p:spPr>
        <p:txBody>
          <a:bodyPr lIns="0" tIns="0" rIns="0" bIns="0" rtlCol="0" anchor="t">
            <a:spAutoFit/>
          </a:bodyPr>
          <a:lstStyle/>
          <a:p>
            <a:pPr>
              <a:lnSpc>
                <a:spcPts val="3000"/>
              </a:lnSpc>
            </a:pPr>
            <a:r>
              <a:rPr lang="en-US" sz="2000" spc="100">
                <a:solidFill>
                  <a:srgbClr val="191919"/>
                </a:solidFill>
                <a:latin typeface="Aileron Regular"/>
              </a:rPr>
              <a:t>Stores the data of Employee</a:t>
            </a:r>
          </a:p>
        </p:txBody>
      </p:sp>
      <p:sp>
        <p:nvSpPr>
          <p:cNvPr id="16" name="AutoShape 16"/>
          <p:cNvSpPr/>
          <p:nvPr/>
        </p:nvSpPr>
        <p:spPr>
          <a:xfrm>
            <a:off x="6494574" y="4318505"/>
            <a:ext cx="4777276" cy="1644902"/>
          </a:xfrm>
          <a:prstGeom prst="rect">
            <a:avLst/>
          </a:prstGeom>
          <a:solidFill>
            <a:srgbClr val="37C9EF"/>
          </a:solidFill>
        </p:spPr>
      </p:sp>
      <p:grpSp>
        <p:nvGrpSpPr>
          <p:cNvPr id="17" name="Group 17"/>
          <p:cNvGrpSpPr/>
          <p:nvPr/>
        </p:nvGrpSpPr>
        <p:grpSpPr>
          <a:xfrm rot="-8100000">
            <a:off x="10685819" y="4559861"/>
            <a:ext cx="1164053" cy="1162190"/>
            <a:chOff x="0" y="0"/>
            <a:chExt cx="6350000" cy="6339840"/>
          </a:xfrm>
        </p:grpSpPr>
        <p:sp>
          <p:nvSpPr>
            <p:cNvPr id="18" name="Freeform 18"/>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sp>
      </p:grpSp>
      <p:sp>
        <p:nvSpPr>
          <p:cNvPr id="19" name="AutoShape 19"/>
          <p:cNvSpPr/>
          <p:nvPr/>
        </p:nvSpPr>
        <p:spPr>
          <a:xfrm>
            <a:off x="6494574" y="5991746"/>
            <a:ext cx="10764726" cy="1644902"/>
          </a:xfrm>
          <a:prstGeom prst="rect">
            <a:avLst/>
          </a:prstGeom>
          <a:solidFill>
            <a:srgbClr val="2C92D5">
              <a:alpha val="29804"/>
            </a:srgbClr>
          </a:solidFill>
        </p:spPr>
      </p:sp>
      <p:sp>
        <p:nvSpPr>
          <p:cNvPr id="20" name="TextBox 20"/>
          <p:cNvSpPr txBox="1"/>
          <p:nvPr/>
        </p:nvSpPr>
        <p:spPr>
          <a:xfrm>
            <a:off x="12642942" y="6595122"/>
            <a:ext cx="4142724" cy="371475"/>
          </a:xfrm>
          <a:prstGeom prst="rect">
            <a:avLst/>
          </a:prstGeom>
        </p:spPr>
        <p:txBody>
          <a:bodyPr lIns="0" tIns="0" rIns="0" bIns="0" rtlCol="0" anchor="t">
            <a:spAutoFit/>
          </a:bodyPr>
          <a:lstStyle/>
          <a:p>
            <a:pPr>
              <a:lnSpc>
                <a:spcPts val="3000"/>
              </a:lnSpc>
            </a:pPr>
            <a:r>
              <a:rPr lang="en-US" sz="2000" spc="100">
                <a:solidFill>
                  <a:srgbClr val="191919"/>
                </a:solidFill>
                <a:latin typeface="Aileron Regular"/>
              </a:rPr>
              <a:t>Stores the data of Scraps</a:t>
            </a:r>
          </a:p>
        </p:txBody>
      </p:sp>
      <p:sp>
        <p:nvSpPr>
          <p:cNvPr id="21" name="AutoShape 21"/>
          <p:cNvSpPr/>
          <p:nvPr/>
        </p:nvSpPr>
        <p:spPr>
          <a:xfrm>
            <a:off x="6494574" y="5991746"/>
            <a:ext cx="4777276" cy="1644902"/>
          </a:xfrm>
          <a:prstGeom prst="rect">
            <a:avLst/>
          </a:prstGeom>
          <a:solidFill>
            <a:srgbClr val="2C92D5"/>
          </a:solidFill>
        </p:spPr>
      </p:sp>
      <p:grpSp>
        <p:nvGrpSpPr>
          <p:cNvPr id="22" name="Group 22"/>
          <p:cNvGrpSpPr/>
          <p:nvPr/>
        </p:nvGrpSpPr>
        <p:grpSpPr>
          <a:xfrm rot="-8100000">
            <a:off x="10685819" y="6233102"/>
            <a:ext cx="1164053" cy="1162190"/>
            <a:chOff x="0" y="0"/>
            <a:chExt cx="6350000" cy="6339840"/>
          </a:xfrm>
        </p:grpSpPr>
        <p:sp>
          <p:nvSpPr>
            <p:cNvPr id="23" name="Freeform 2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sp>
        <p:nvSpPr>
          <p:cNvPr id="24" name="AutoShape 24"/>
          <p:cNvSpPr/>
          <p:nvPr/>
        </p:nvSpPr>
        <p:spPr>
          <a:xfrm>
            <a:off x="6494574" y="7670075"/>
            <a:ext cx="10764726" cy="1644902"/>
          </a:xfrm>
          <a:prstGeom prst="rect">
            <a:avLst/>
          </a:prstGeom>
          <a:solidFill>
            <a:srgbClr val="13538A">
              <a:alpha val="29804"/>
            </a:srgbClr>
          </a:solidFill>
        </p:spPr>
      </p:sp>
      <p:sp>
        <p:nvSpPr>
          <p:cNvPr id="25" name="TextBox 25"/>
          <p:cNvSpPr txBox="1"/>
          <p:nvPr/>
        </p:nvSpPr>
        <p:spPr>
          <a:xfrm>
            <a:off x="12642942" y="8082952"/>
            <a:ext cx="4142724" cy="752475"/>
          </a:xfrm>
          <a:prstGeom prst="rect">
            <a:avLst/>
          </a:prstGeom>
        </p:spPr>
        <p:txBody>
          <a:bodyPr lIns="0" tIns="0" rIns="0" bIns="0" rtlCol="0" anchor="t">
            <a:spAutoFit/>
          </a:bodyPr>
          <a:lstStyle/>
          <a:p>
            <a:pPr>
              <a:lnSpc>
                <a:spcPts val="3000"/>
              </a:lnSpc>
            </a:pPr>
            <a:r>
              <a:rPr lang="en-US" sz="2000" spc="100">
                <a:solidFill>
                  <a:srgbClr val="191919"/>
                </a:solidFill>
                <a:latin typeface="Aileron Regular"/>
              </a:rPr>
              <a:t>Stores the information of Scraps and User</a:t>
            </a:r>
          </a:p>
        </p:txBody>
      </p:sp>
      <p:sp>
        <p:nvSpPr>
          <p:cNvPr id="26" name="AutoShape 26"/>
          <p:cNvSpPr/>
          <p:nvPr/>
        </p:nvSpPr>
        <p:spPr>
          <a:xfrm>
            <a:off x="6494574" y="7670075"/>
            <a:ext cx="4777276" cy="1644902"/>
          </a:xfrm>
          <a:prstGeom prst="rect">
            <a:avLst/>
          </a:prstGeom>
          <a:solidFill>
            <a:srgbClr val="13538A"/>
          </a:solidFill>
        </p:spPr>
      </p:sp>
      <p:grpSp>
        <p:nvGrpSpPr>
          <p:cNvPr id="27" name="Group 27"/>
          <p:cNvGrpSpPr/>
          <p:nvPr/>
        </p:nvGrpSpPr>
        <p:grpSpPr>
          <a:xfrm rot="-8100000">
            <a:off x="10685819" y="7911431"/>
            <a:ext cx="1164053" cy="1162190"/>
            <a:chOff x="0" y="0"/>
            <a:chExt cx="6350000" cy="6339840"/>
          </a:xfrm>
        </p:grpSpPr>
        <p:sp>
          <p:nvSpPr>
            <p:cNvPr id="28" name="Freeform 28"/>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3538A"/>
            </a:solidFill>
          </p:spPr>
        </p:sp>
      </p:grpSp>
      <p:grpSp>
        <p:nvGrpSpPr>
          <p:cNvPr id="29" name="Group 29"/>
          <p:cNvGrpSpPr/>
          <p:nvPr/>
        </p:nvGrpSpPr>
        <p:grpSpPr>
          <a:xfrm>
            <a:off x="6920334" y="1320123"/>
            <a:ext cx="783092" cy="948700"/>
            <a:chOff x="0" y="0"/>
            <a:chExt cx="1044123" cy="1264934"/>
          </a:xfrm>
        </p:grpSpPr>
        <p:pic>
          <p:nvPicPr>
            <p:cNvPr id="30" name="Picture 3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8728" r="8728"/>
            <a:stretch>
              <a:fillRect/>
            </a:stretch>
          </p:blipFill>
          <p:spPr>
            <a:xfrm>
              <a:off x="0" y="0"/>
              <a:ext cx="1044123" cy="1264934"/>
            </a:xfrm>
            <a:prstGeom prst="rect">
              <a:avLst/>
            </a:prstGeom>
          </p:spPr>
        </p:pic>
        <p:sp>
          <p:nvSpPr>
            <p:cNvPr id="31" name="TextBox 31"/>
            <p:cNvSpPr txBox="1"/>
            <p:nvPr/>
          </p:nvSpPr>
          <p:spPr>
            <a:xfrm>
              <a:off x="135672" y="2246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86EAE9"/>
                  </a:solidFill>
                  <a:latin typeface="Aileron Heavy"/>
                </a:rPr>
                <a:t>1</a:t>
              </a:r>
            </a:p>
          </p:txBody>
        </p:sp>
      </p:grpSp>
      <p:sp>
        <p:nvSpPr>
          <p:cNvPr id="32" name="TextBox 32"/>
          <p:cNvSpPr txBox="1"/>
          <p:nvPr/>
        </p:nvSpPr>
        <p:spPr>
          <a:xfrm>
            <a:off x="8031972" y="3186277"/>
            <a:ext cx="3235874" cy="417957"/>
          </a:xfrm>
          <a:prstGeom prst="rect">
            <a:avLst/>
          </a:prstGeom>
        </p:spPr>
        <p:txBody>
          <a:bodyPr lIns="0" tIns="0" rIns="0" bIns="0" rtlCol="0" anchor="t">
            <a:spAutoFit/>
          </a:bodyPr>
          <a:lstStyle/>
          <a:p>
            <a:pPr marL="0" lvl="0" indent="0" algn="l">
              <a:lnSpc>
                <a:spcPts val="3354"/>
              </a:lnSpc>
              <a:spcBef>
                <a:spcPct val="0"/>
              </a:spcBef>
            </a:pPr>
            <a:r>
              <a:rPr lang="en-US" sz="2600" u="none" spc="101">
                <a:solidFill>
                  <a:srgbClr val="FFFFFF"/>
                </a:solidFill>
                <a:latin typeface="Aileron Regular Bold"/>
              </a:rPr>
              <a:t>USER</a:t>
            </a:r>
          </a:p>
        </p:txBody>
      </p:sp>
      <p:grpSp>
        <p:nvGrpSpPr>
          <p:cNvPr id="33" name="Group 33"/>
          <p:cNvGrpSpPr/>
          <p:nvPr/>
        </p:nvGrpSpPr>
        <p:grpSpPr>
          <a:xfrm>
            <a:off x="6920334" y="2984729"/>
            <a:ext cx="783092" cy="948700"/>
            <a:chOff x="0" y="0"/>
            <a:chExt cx="1044123" cy="1264934"/>
          </a:xfrm>
        </p:grpSpPr>
        <p:pic>
          <p:nvPicPr>
            <p:cNvPr id="34" name="Picture 3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8728" r="8728"/>
            <a:stretch>
              <a:fillRect/>
            </a:stretch>
          </p:blipFill>
          <p:spPr>
            <a:xfrm>
              <a:off x="0" y="0"/>
              <a:ext cx="1044123" cy="1264934"/>
            </a:xfrm>
            <a:prstGeom prst="rect">
              <a:avLst/>
            </a:prstGeom>
          </p:spPr>
        </p:pic>
        <p:sp>
          <p:nvSpPr>
            <p:cNvPr id="35" name="TextBox 35"/>
            <p:cNvSpPr txBox="1"/>
            <p:nvPr/>
          </p:nvSpPr>
          <p:spPr>
            <a:xfrm>
              <a:off x="135672" y="2246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EDAD8"/>
                  </a:solidFill>
                  <a:latin typeface="Aileron Heavy"/>
                </a:rPr>
                <a:t>2</a:t>
              </a:r>
            </a:p>
          </p:txBody>
        </p:sp>
      </p:grpSp>
      <p:sp>
        <p:nvSpPr>
          <p:cNvPr id="36" name="TextBox 36"/>
          <p:cNvSpPr txBox="1"/>
          <p:nvPr/>
        </p:nvSpPr>
        <p:spPr>
          <a:xfrm>
            <a:off x="8035977" y="4920234"/>
            <a:ext cx="3235874" cy="417957"/>
          </a:xfrm>
          <a:prstGeom prst="rect">
            <a:avLst/>
          </a:prstGeom>
        </p:spPr>
        <p:txBody>
          <a:bodyPr lIns="0" tIns="0" rIns="0" bIns="0" rtlCol="0" anchor="t">
            <a:spAutoFit/>
          </a:bodyPr>
          <a:lstStyle/>
          <a:p>
            <a:pPr marL="0" lvl="0" indent="0" algn="l">
              <a:lnSpc>
                <a:spcPts val="3354"/>
              </a:lnSpc>
              <a:spcBef>
                <a:spcPct val="0"/>
              </a:spcBef>
            </a:pPr>
            <a:r>
              <a:rPr lang="en-US" sz="2600" spc="101">
                <a:solidFill>
                  <a:srgbClr val="FFFFFF"/>
                </a:solidFill>
                <a:latin typeface="Aileron Regular Bold"/>
              </a:rPr>
              <a:t>EMPLOYEE</a:t>
            </a:r>
          </a:p>
        </p:txBody>
      </p:sp>
      <p:grpSp>
        <p:nvGrpSpPr>
          <p:cNvPr id="37" name="Group 37"/>
          <p:cNvGrpSpPr/>
          <p:nvPr/>
        </p:nvGrpSpPr>
        <p:grpSpPr>
          <a:xfrm>
            <a:off x="6920334" y="4666606"/>
            <a:ext cx="783092" cy="948700"/>
            <a:chOff x="0" y="0"/>
            <a:chExt cx="1044123" cy="1264934"/>
          </a:xfrm>
        </p:grpSpPr>
        <p:pic>
          <p:nvPicPr>
            <p:cNvPr id="38" name="Picture 3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8728" r="8728"/>
            <a:stretch>
              <a:fillRect/>
            </a:stretch>
          </p:blipFill>
          <p:spPr>
            <a:xfrm>
              <a:off x="0" y="0"/>
              <a:ext cx="1044123" cy="1264934"/>
            </a:xfrm>
            <a:prstGeom prst="rect">
              <a:avLst/>
            </a:prstGeom>
          </p:spPr>
        </p:pic>
        <p:sp>
          <p:nvSpPr>
            <p:cNvPr id="39" name="TextBox 39"/>
            <p:cNvSpPr txBox="1"/>
            <p:nvPr/>
          </p:nvSpPr>
          <p:spPr>
            <a:xfrm>
              <a:off x="135672" y="2246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7C9EF"/>
                  </a:solidFill>
                  <a:latin typeface="Aileron Heavy"/>
                </a:rPr>
                <a:t>3</a:t>
              </a:r>
            </a:p>
          </p:txBody>
        </p:sp>
      </p:grpSp>
      <p:sp>
        <p:nvSpPr>
          <p:cNvPr id="40" name="TextBox 40"/>
          <p:cNvSpPr txBox="1"/>
          <p:nvPr/>
        </p:nvSpPr>
        <p:spPr>
          <a:xfrm>
            <a:off x="8035977" y="6607645"/>
            <a:ext cx="3235874" cy="417957"/>
          </a:xfrm>
          <a:prstGeom prst="rect">
            <a:avLst/>
          </a:prstGeom>
        </p:spPr>
        <p:txBody>
          <a:bodyPr lIns="0" tIns="0" rIns="0" bIns="0" rtlCol="0" anchor="t">
            <a:spAutoFit/>
          </a:bodyPr>
          <a:lstStyle/>
          <a:p>
            <a:pPr marL="0" lvl="0" indent="0" algn="l">
              <a:lnSpc>
                <a:spcPts val="3354"/>
              </a:lnSpc>
              <a:spcBef>
                <a:spcPct val="0"/>
              </a:spcBef>
            </a:pPr>
            <a:r>
              <a:rPr lang="en-US" sz="2600" u="none" spc="101">
                <a:solidFill>
                  <a:srgbClr val="FFFFFF"/>
                </a:solidFill>
                <a:latin typeface="Aileron Regular Bold"/>
              </a:rPr>
              <a:t>SCRAPS</a:t>
            </a:r>
          </a:p>
        </p:txBody>
      </p:sp>
      <p:grpSp>
        <p:nvGrpSpPr>
          <p:cNvPr id="41" name="Group 41"/>
          <p:cNvGrpSpPr/>
          <p:nvPr/>
        </p:nvGrpSpPr>
        <p:grpSpPr>
          <a:xfrm>
            <a:off x="6920334" y="6339847"/>
            <a:ext cx="783092" cy="948700"/>
            <a:chOff x="0" y="0"/>
            <a:chExt cx="1044123" cy="1264934"/>
          </a:xfrm>
        </p:grpSpPr>
        <p:pic>
          <p:nvPicPr>
            <p:cNvPr id="42" name="Picture 4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8728" r="8728"/>
            <a:stretch>
              <a:fillRect/>
            </a:stretch>
          </p:blipFill>
          <p:spPr>
            <a:xfrm>
              <a:off x="0" y="0"/>
              <a:ext cx="1044123" cy="1264934"/>
            </a:xfrm>
            <a:prstGeom prst="rect">
              <a:avLst/>
            </a:prstGeom>
          </p:spPr>
        </p:pic>
        <p:sp>
          <p:nvSpPr>
            <p:cNvPr id="43" name="TextBox 43"/>
            <p:cNvSpPr txBox="1"/>
            <p:nvPr/>
          </p:nvSpPr>
          <p:spPr>
            <a:xfrm>
              <a:off x="135672" y="2246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2C92D5"/>
                  </a:solidFill>
                  <a:latin typeface="Aileron Heavy"/>
                </a:rPr>
                <a:t>4</a:t>
              </a:r>
            </a:p>
          </p:txBody>
        </p:sp>
      </p:grpSp>
      <p:sp>
        <p:nvSpPr>
          <p:cNvPr id="44" name="TextBox 44"/>
          <p:cNvSpPr txBox="1"/>
          <p:nvPr/>
        </p:nvSpPr>
        <p:spPr>
          <a:xfrm>
            <a:off x="8035977" y="8285974"/>
            <a:ext cx="3235874" cy="417957"/>
          </a:xfrm>
          <a:prstGeom prst="rect">
            <a:avLst/>
          </a:prstGeom>
        </p:spPr>
        <p:txBody>
          <a:bodyPr lIns="0" tIns="0" rIns="0" bIns="0" rtlCol="0" anchor="t">
            <a:spAutoFit/>
          </a:bodyPr>
          <a:lstStyle/>
          <a:p>
            <a:pPr marL="0" lvl="0" indent="0" algn="l">
              <a:lnSpc>
                <a:spcPts val="3354"/>
              </a:lnSpc>
              <a:spcBef>
                <a:spcPct val="0"/>
              </a:spcBef>
            </a:pPr>
            <a:r>
              <a:rPr lang="en-US" sz="2600" u="none" spc="101">
                <a:solidFill>
                  <a:srgbClr val="FFFFFF"/>
                </a:solidFill>
                <a:latin typeface="Aileron Regular Bold"/>
              </a:rPr>
              <a:t>SCRAPPRODUCTS</a:t>
            </a:r>
          </a:p>
        </p:txBody>
      </p:sp>
      <p:grpSp>
        <p:nvGrpSpPr>
          <p:cNvPr id="45" name="Group 45"/>
          <p:cNvGrpSpPr/>
          <p:nvPr/>
        </p:nvGrpSpPr>
        <p:grpSpPr>
          <a:xfrm>
            <a:off x="6920334" y="8018176"/>
            <a:ext cx="783092" cy="948700"/>
            <a:chOff x="0" y="0"/>
            <a:chExt cx="1044123" cy="1264934"/>
          </a:xfrm>
        </p:grpSpPr>
        <p:pic>
          <p:nvPicPr>
            <p:cNvPr id="46" name="Picture 4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8728" r="8728"/>
            <a:stretch>
              <a:fillRect/>
            </a:stretch>
          </p:blipFill>
          <p:spPr>
            <a:xfrm>
              <a:off x="0" y="0"/>
              <a:ext cx="1044123" cy="1264934"/>
            </a:xfrm>
            <a:prstGeom prst="rect">
              <a:avLst/>
            </a:prstGeom>
          </p:spPr>
        </p:pic>
        <p:sp>
          <p:nvSpPr>
            <p:cNvPr id="47" name="TextBox 47"/>
            <p:cNvSpPr txBox="1"/>
            <p:nvPr/>
          </p:nvSpPr>
          <p:spPr>
            <a:xfrm>
              <a:off x="135672" y="2246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13538A"/>
                  </a:solidFill>
                  <a:latin typeface="Aileron Heavy"/>
                </a:rPr>
                <a:t>5</a:t>
              </a:r>
            </a:p>
          </p:txBody>
        </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4287564"/>
            <a:ext cx="4554551" cy="587883"/>
          </a:xfrm>
          <a:prstGeom prst="rect">
            <a:avLst/>
          </a:prstGeom>
        </p:spPr>
        <p:txBody>
          <a:bodyPr lIns="0" tIns="0" rIns="0" bIns="0" rtlCol="0" anchor="t">
            <a:spAutoFit/>
          </a:bodyPr>
          <a:lstStyle/>
          <a:p>
            <a:pPr marL="0" lvl="0" indent="0">
              <a:lnSpc>
                <a:spcPts val="4716"/>
              </a:lnSpc>
              <a:spcBef>
                <a:spcPct val="0"/>
              </a:spcBef>
            </a:pPr>
            <a:r>
              <a:rPr lang="en-US" sz="3600" spc="107">
                <a:solidFill>
                  <a:srgbClr val="191919"/>
                </a:solidFill>
                <a:latin typeface="Aileron Heavy"/>
              </a:rPr>
              <a:t>Tables in Database</a:t>
            </a:r>
          </a:p>
        </p:txBody>
      </p:sp>
      <p:sp>
        <p:nvSpPr>
          <p:cNvPr id="3" name="AutoShape 3"/>
          <p:cNvSpPr/>
          <p:nvPr/>
        </p:nvSpPr>
        <p:spPr>
          <a:xfrm>
            <a:off x="6494574" y="2960416"/>
            <a:ext cx="10764726" cy="1644902"/>
          </a:xfrm>
          <a:prstGeom prst="rect">
            <a:avLst/>
          </a:prstGeom>
          <a:solidFill>
            <a:srgbClr val="86EAE9">
              <a:alpha val="29804"/>
            </a:srgbClr>
          </a:solidFill>
        </p:spPr>
      </p:sp>
      <p:sp>
        <p:nvSpPr>
          <p:cNvPr id="4" name="TextBox 4"/>
          <p:cNvSpPr txBox="1"/>
          <p:nvPr/>
        </p:nvSpPr>
        <p:spPr>
          <a:xfrm>
            <a:off x="12642942" y="3373292"/>
            <a:ext cx="4142724" cy="752475"/>
          </a:xfrm>
          <a:prstGeom prst="rect">
            <a:avLst/>
          </a:prstGeom>
        </p:spPr>
        <p:txBody>
          <a:bodyPr lIns="0" tIns="0" rIns="0" bIns="0" rtlCol="0" anchor="t">
            <a:spAutoFit/>
          </a:bodyPr>
          <a:lstStyle/>
          <a:p>
            <a:pPr>
              <a:lnSpc>
                <a:spcPts val="3000"/>
              </a:lnSpc>
            </a:pPr>
            <a:r>
              <a:rPr lang="en-US" sz="2000" spc="100">
                <a:solidFill>
                  <a:srgbClr val="191919"/>
                </a:solidFill>
                <a:latin typeface="Aileron Regular"/>
              </a:rPr>
              <a:t>Stores the data of whoever is logged in either User or Admin</a:t>
            </a:r>
          </a:p>
        </p:txBody>
      </p:sp>
      <p:sp>
        <p:nvSpPr>
          <p:cNvPr id="5" name="AutoShape 5"/>
          <p:cNvSpPr/>
          <p:nvPr/>
        </p:nvSpPr>
        <p:spPr>
          <a:xfrm>
            <a:off x="6494574" y="2960416"/>
            <a:ext cx="4777276" cy="1644902"/>
          </a:xfrm>
          <a:prstGeom prst="rect">
            <a:avLst/>
          </a:prstGeom>
          <a:solidFill>
            <a:srgbClr val="86EAE9"/>
          </a:solidFill>
        </p:spPr>
      </p:sp>
      <p:sp>
        <p:nvSpPr>
          <p:cNvPr id="6" name="TextBox 6"/>
          <p:cNvSpPr txBox="1"/>
          <p:nvPr/>
        </p:nvSpPr>
        <p:spPr>
          <a:xfrm>
            <a:off x="8031972" y="3559601"/>
            <a:ext cx="3235874" cy="417957"/>
          </a:xfrm>
          <a:prstGeom prst="rect">
            <a:avLst/>
          </a:prstGeom>
        </p:spPr>
        <p:txBody>
          <a:bodyPr lIns="0" tIns="0" rIns="0" bIns="0" rtlCol="0" anchor="t">
            <a:spAutoFit/>
          </a:bodyPr>
          <a:lstStyle/>
          <a:p>
            <a:pPr marL="0" lvl="0" indent="0" algn="l">
              <a:lnSpc>
                <a:spcPts val="3354"/>
              </a:lnSpc>
              <a:spcBef>
                <a:spcPct val="0"/>
              </a:spcBef>
            </a:pPr>
            <a:r>
              <a:rPr lang="en-US" sz="2600" spc="101">
                <a:solidFill>
                  <a:srgbClr val="FFFFFF"/>
                </a:solidFill>
                <a:latin typeface="Aileron Regular Bold"/>
              </a:rPr>
              <a:t>LOGINS</a:t>
            </a:r>
          </a:p>
        </p:txBody>
      </p:sp>
      <p:grpSp>
        <p:nvGrpSpPr>
          <p:cNvPr id="7" name="Group 7"/>
          <p:cNvGrpSpPr/>
          <p:nvPr/>
        </p:nvGrpSpPr>
        <p:grpSpPr>
          <a:xfrm rot="-8100000">
            <a:off x="10685819" y="3201772"/>
            <a:ext cx="1164053" cy="1162190"/>
            <a:chOff x="0" y="0"/>
            <a:chExt cx="6350000" cy="6339840"/>
          </a:xfrm>
        </p:grpSpPr>
        <p:sp>
          <p:nvSpPr>
            <p:cNvPr id="8" name="Freeform 8"/>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86EAE9"/>
            </a:solidFill>
          </p:spPr>
        </p:sp>
      </p:grpSp>
      <p:sp>
        <p:nvSpPr>
          <p:cNvPr id="9" name="AutoShape 9"/>
          <p:cNvSpPr/>
          <p:nvPr/>
        </p:nvSpPr>
        <p:spPr>
          <a:xfrm>
            <a:off x="6494574" y="4633657"/>
            <a:ext cx="10764726" cy="1644902"/>
          </a:xfrm>
          <a:prstGeom prst="rect">
            <a:avLst/>
          </a:prstGeom>
          <a:solidFill>
            <a:srgbClr val="3EDAD8">
              <a:alpha val="29804"/>
            </a:srgbClr>
          </a:solidFill>
        </p:spPr>
      </p:sp>
      <p:sp>
        <p:nvSpPr>
          <p:cNvPr id="10" name="TextBox 10"/>
          <p:cNvSpPr txBox="1"/>
          <p:nvPr/>
        </p:nvSpPr>
        <p:spPr>
          <a:xfrm>
            <a:off x="12642942" y="5046533"/>
            <a:ext cx="4142724" cy="752475"/>
          </a:xfrm>
          <a:prstGeom prst="rect">
            <a:avLst/>
          </a:prstGeom>
        </p:spPr>
        <p:txBody>
          <a:bodyPr lIns="0" tIns="0" rIns="0" bIns="0" rtlCol="0" anchor="t">
            <a:spAutoFit/>
          </a:bodyPr>
          <a:lstStyle/>
          <a:p>
            <a:pPr>
              <a:lnSpc>
                <a:spcPts val="3000"/>
              </a:lnSpc>
            </a:pPr>
            <a:r>
              <a:rPr lang="en-US" sz="2000" spc="100">
                <a:solidFill>
                  <a:srgbClr val="191919"/>
                </a:solidFill>
                <a:latin typeface="Aileron Regular"/>
              </a:rPr>
              <a:t>Stores the of Pickup scheduled for the scrap.</a:t>
            </a:r>
          </a:p>
        </p:txBody>
      </p:sp>
      <p:sp>
        <p:nvSpPr>
          <p:cNvPr id="11" name="AutoShape 11"/>
          <p:cNvSpPr/>
          <p:nvPr/>
        </p:nvSpPr>
        <p:spPr>
          <a:xfrm>
            <a:off x="6494574" y="4633657"/>
            <a:ext cx="4777276" cy="1644902"/>
          </a:xfrm>
          <a:prstGeom prst="rect">
            <a:avLst/>
          </a:prstGeom>
          <a:solidFill>
            <a:srgbClr val="3EDAD8"/>
          </a:solidFill>
        </p:spPr>
      </p:sp>
      <p:grpSp>
        <p:nvGrpSpPr>
          <p:cNvPr id="12" name="Group 12"/>
          <p:cNvGrpSpPr/>
          <p:nvPr/>
        </p:nvGrpSpPr>
        <p:grpSpPr>
          <a:xfrm rot="-8100000">
            <a:off x="10685819" y="4875013"/>
            <a:ext cx="1164053" cy="1162190"/>
            <a:chOff x="0" y="0"/>
            <a:chExt cx="6350000" cy="6339840"/>
          </a:xfrm>
        </p:grpSpPr>
        <p:sp>
          <p:nvSpPr>
            <p:cNvPr id="13" name="Freeform 1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EDAD8"/>
            </a:solidFill>
          </p:spPr>
        </p:sp>
      </p:grpSp>
      <p:grpSp>
        <p:nvGrpSpPr>
          <p:cNvPr id="14" name="Group 14"/>
          <p:cNvGrpSpPr/>
          <p:nvPr/>
        </p:nvGrpSpPr>
        <p:grpSpPr>
          <a:xfrm>
            <a:off x="6920334" y="3308517"/>
            <a:ext cx="783092" cy="948700"/>
            <a:chOff x="0" y="0"/>
            <a:chExt cx="1044123" cy="1264934"/>
          </a:xfrm>
        </p:grpSpPr>
        <p:pic>
          <p:nvPicPr>
            <p:cNvPr id="15" name="Picture 1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8728" r="8728"/>
            <a:stretch>
              <a:fillRect/>
            </a:stretch>
          </p:blipFill>
          <p:spPr>
            <a:xfrm>
              <a:off x="0" y="0"/>
              <a:ext cx="1044123" cy="1264934"/>
            </a:xfrm>
            <a:prstGeom prst="rect">
              <a:avLst/>
            </a:prstGeom>
          </p:spPr>
        </p:pic>
        <p:sp>
          <p:nvSpPr>
            <p:cNvPr id="16" name="TextBox 16"/>
            <p:cNvSpPr txBox="1"/>
            <p:nvPr/>
          </p:nvSpPr>
          <p:spPr>
            <a:xfrm>
              <a:off x="135672" y="2246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a:solidFill>
                    <a:srgbClr val="86EAE9"/>
                  </a:solidFill>
                  <a:latin typeface="Aileron Heavy"/>
                </a:rPr>
                <a:t>6</a:t>
              </a:r>
            </a:p>
          </p:txBody>
        </p:sp>
      </p:grpSp>
      <p:sp>
        <p:nvSpPr>
          <p:cNvPr id="17" name="TextBox 17"/>
          <p:cNvSpPr txBox="1"/>
          <p:nvPr/>
        </p:nvSpPr>
        <p:spPr>
          <a:xfrm>
            <a:off x="8031972" y="5174671"/>
            <a:ext cx="3235874" cy="417957"/>
          </a:xfrm>
          <a:prstGeom prst="rect">
            <a:avLst/>
          </a:prstGeom>
        </p:spPr>
        <p:txBody>
          <a:bodyPr lIns="0" tIns="0" rIns="0" bIns="0" rtlCol="0" anchor="t">
            <a:spAutoFit/>
          </a:bodyPr>
          <a:lstStyle/>
          <a:p>
            <a:pPr marL="0" lvl="0" indent="0" algn="l">
              <a:lnSpc>
                <a:spcPts val="3354"/>
              </a:lnSpc>
              <a:spcBef>
                <a:spcPct val="0"/>
              </a:spcBef>
            </a:pPr>
            <a:r>
              <a:rPr lang="en-US" sz="2600" spc="101">
                <a:solidFill>
                  <a:srgbClr val="FFFFFF"/>
                </a:solidFill>
                <a:latin typeface="Aileron Regular Bold"/>
              </a:rPr>
              <a:t>PICKUPS</a:t>
            </a:r>
          </a:p>
        </p:txBody>
      </p:sp>
      <p:grpSp>
        <p:nvGrpSpPr>
          <p:cNvPr id="18" name="Group 18"/>
          <p:cNvGrpSpPr/>
          <p:nvPr/>
        </p:nvGrpSpPr>
        <p:grpSpPr>
          <a:xfrm>
            <a:off x="6920334" y="4973123"/>
            <a:ext cx="783092" cy="948700"/>
            <a:chOff x="0" y="0"/>
            <a:chExt cx="1044123" cy="1264934"/>
          </a:xfrm>
        </p:grpSpPr>
        <p:pic>
          <p:nvPicPr>
            <p:cNvPr id="19" name="Picture 1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8728" r="8728"/>
            <a:stretch>
              <a:fillRect/>
            </a:stretch>
          </p:blipFill>
          <p:spPr>
            <a:xfrm>
              <a:off x="0" y="0"/>
              <a:ext cx="1044123" cy="1264934"/>
            </a:xfrm>
            <a:prstGeom prst="rect">
              <a:avLst/>
            </a:prstGeom>
          </p:spPr>
        </p:pic>
        <p:sp>
          <p:nvSpPr>
            <p:cNvPr id="20" name="TextBox 20"/>
            <p:cNvSpPr txBox="1"/>
            <p:nvPr/>
          </p:nvSpPr>
          <p:spPr>
            <a:xfrm>
              <a:off x="135672" y="2246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a:solidFill>
                    <a:srgbClr val="3EDAD8"/>
                  </a:solidFill>
                  <a:latin typeface="Aileron Heavy"/>
                </a:rPr>
                <a:t>7</a:t>
              </a:r>
            </a:p>
          </p:txBody>
        </p:sp>
      </p:grpSp>
      <p:sp>
        <p:nvSpPr>
          <p:cNvPr id="21" name="TextBox 21"/>
          <p:cNvSpPr txBox="1"/>
          <p:nvPr/>
        </p:nvSpPr>
        <p:spPr>
          <a:xfrm>
            <a:off x="8035977" y="6908627"/>
            <a:ext cx="3235874" cy="417957"/>
          </a:xfrm>
          <a:prstGeom prst="rect">
            <a:avLst/>
          </a:prstGeom>
        </p:spPr>
        <p:txBody>
          <a:bodyPr lIns="0" tIns="0" rIns="0" bIns="0" rtlCol="0" anchor="t">
            <a:spAutoFit/>
          </a:bodyPr>
          <a:lstStyle/>
          <a:p>
            <a:pPr marL="0" lvl="0" indent="0" algn="l">
              <a:lnSpc>
                <a:spcPts val="3354"/>
              </a:lnSpc>
              <a:spcBef>
                <a:spcPct val="0"/>
              </a:spcBef>
            </a:pPr>
            <a:r>
              <a:rPr lang="en-US" sz="2600" spc="101">
                <a:solidFill>
                  <a:srgbClr val="FFFFFF"/>
                </a:solidFill>
                <a:latin typeface="Aileron Regular Bold"/>
              </a:rPr>
              <a:t>EMPLOYEE</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94398" y="4009082"/>
            <a:ext cx="1463230" cy="1300219"/>
            <a:chOff x="0" y="0"/>
            <a:chExt cx="1950973" cy="1733625"/>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t="5570" b="5570"/>
            <a:stretch>
              <a:fillRect/>
            </a:stretch>
          </p:blipFill>
          <p:spPr>
            <a:xfrm>
              <a:off x="0" y="0"/>
              <a:ext cx="1950973" cy="1733625"/>
            </a:xfrm>
            <a:prstGeom prst="rect">
              <a:avLst/>
            </a:prstGeom>
          </p:spPr>
        </p:pic>
        <p:sp>
          <p:nvSpPr>
            <p:cNvPr id="4" name="TextBox 4"/>
            <p:cNvSpPr txBox="1"/>
            <p:nvPr/>
          </p:nvSpPr>
          <p:spPr>
            <a:xfrm>
              <a:off x="253507" y="461166"/>
              <a:ext cx="1443960" cy="7636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Aileron Heavy"/>
                </a:rPr>
                <a:t>01</a:t>
              </a:r>
            </a:p>
          </p:txBody>
        </p:sp>
      </p:grpSp>
      <p:grpSp>
        <p:nvGrpSpPr>
          <p:cNvPr id="5" name="Group 5"/>
          <p:cNvGrpSpPr/>
          <p:nvPr/>
        </p:nvGrpSpPr>
        <p:grpSpPr>
          <a:xfrm>
            <a:off x="8572108" y="4009082"/>
            <a:ext cx="1463230" cy="1300219"/>
            <a:chOff x="0" y="0"/>
            <a:chExt cx="1950973" cy="1733625"/>
          </a:xfrm>
        </p:grpSpPr>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5570" b="5570"/>
            <a:stretch>
              <a:fillRect/>
            </a:stretch>
          </p:blipFill>
          <p:spPr>
            <a:xfrm>
              <a:off x="0" y="0"/>
              <a:ext cx="1950973" cy="1733625"/>
            </a:xfrm>
            <a:prstGeom prst="rect">
              <a:avLst/>
            </a:prstGeom>
          </p:spPr>
        </p:pic>
        <p:sp>
          <p:nvSpPr>
            <p:cNvPr id="7" name="TextBox 7"/>
            <p:cNvSpPr txBox="1"/>
            <p:nvPr/>
          </p:nvSpPr>
          <p:spPr>
            <a:xfrm>
              <a:off x="253507" y="461166"/>
              <a:ext cx="1443960" cy="7636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Aileron Heavy"/>
                </a:rPr>
                <a:t>03</a:t>
              </a:r>
            </a:p>
          </p:txBody>
        </p:sp>
      </p:grpSp>
      <p:grpSp>
        <p:nvGrpSpPr>
          <p:cNvPr id="8" name="Group 8"/>
          <p:cNvGrpSpPr/>
          <p:nvPr/>
        </p:nvGrpSpPr>
        <p:grpSpPr>
          <a:xfrm>
            <a:off x="15249817" y="4009082"/>
            <a:ext cx="1463230" cy="1300219"/>
            <a:chOff x="0" y="0"/>
            <a:chExt cx="1950973" cy="1733625"/>
          </a:xfrm>
        </p:grpSpPr>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t="5570" b="5570"/>
            <a:stretch>
              <a:fillRect/>
            </a:stretch>
          </p:blipFill>
          <p:spPr>
            <a:xfrm>
              <a:off x="0" y="0"/>
              <a:ext cx="1950973" cy="1733625"/>
            </a:xfrm>
            <a:prstGeom prst="rect">
              <a:avLst/>
            </a:prstGeom>
          </p:spPr>
        </p:pic>
        <p:sp>
          <p:nvSpPr>
            <p:cNvPr id="10" name="TextBox 10"/>
            <p:cNvSpPr txBox="1"/>
            <p:nvPr/>
          </p:nvSpPr>
          <p:spPr>
            <a:xfrm>
              <a:off x="253507" y="461166"/>
              <a:ext cx="1443960" cy="7636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Aileron Heavy"/>
                </a:rPr>
                <a:t>05</a:t>
              </a:r>
            </a:p>
          </p:txBody>
        </p:sp>
      </p:grpSp>
      <p:grpSp>
        <p:nvGrpSpPr>
          <p:cNvPr id="11" name="Group 11"/>
          <p:cNvGrpSpPr/>
          <p:nvPr/>
        </p:nvGrpSpPr>
        <p:grpSpPr>
          <a:xfrm>
            <a:off x="5233253" y="7593187"/>
            <a:ext cx="1463230" cy="1300219"/>
            <a:chOff x="0" y="0"/>
            <a:chExt cx="1950973" cy="1733625"/>
          </a:xfrm>
        </p:grpSpPr>
        <p:pic>
          <p:nvPicPr>
            <p:cNvPr id="12" name="Picture 12"/>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t="5570" b="5570"/>
            <a:stretch>
              <a:fillRect/>
            </a:stretch>
          </p:blipFill>
          <p:spPr>
            <a:xfrm>
              <a:off x="0" y="0"/>
              <a:ext cx="1950973" cy="1733625"/>
            </a:xfrm>
            <a:prstGeom prst="rect">
              <a:avLst/>
            </a:prstGeom>
          </p:spPr>
        </p:pic>
        <p:sp>
          <p:nvSpPr>
            <p:cNvPr id="13" name="TextBox 13"/>
            <p:cNvSpPr txBox="1"/>
            <p:nvPr/>
          </p:nvSpPr>
          <p:spPr>
            <a:xfrm>
              <a:off x="253507" y="461166"/>
              <a:ext cx="1443960" cy="7636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Aileron Heavy"/>
                </a:rPr>
                <a:t>02</a:t>
              </a:r>
            </a:p>
          </p:txBody>
        </p:sp>
      </p:grpSp>
      <p:grpSp>
        <p:nvGrpSpPr>
          <p:cNvPr id="14" name="Group 14"/>
          <p:cNvGrpSpPr/>
          <p:nvPr/>
        </p:nvGrpSpPr>
        <p:grpSpPr>
          <a:xfrm>
            <a:off x="11910962" y="7593187"/>
            <a:ext cx="1463230" cy="1300219"/>
            <a:chOff x="0" y="0"/>
            <a:chExt cx="1950973" cy="1733625"/>
          </a:xfrm>
        </p:grpSpPr>
        <p:pic>
          <p:nvPicPr>
            <p:cNvPr id="15" name="Picture 15"/>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t="5570" b="5570"/>
            <a:stretch>
              <a:fillRect/>
            </a:stretch>
          </p:blipFill>
          <p:spPr>
            <a:xfrm>
              <a:off x="0" y="0"/>
              <a:ext cx="1950973" cy="1733625"/>
            </a:xfrm>
            <a:prstGeom prst="rect">
              <a:avLst/>
            </a:prstGeom>
          </p:spPr>
        </p:pic>
        <p:sp>
          <p:nvSpPr>
            <p:cNvPr id="16" name="TextBox 16"/>
            <p:cNvSpPr txBox="1"/>
            <p:nvPr/>
          </p:nvSpPr>
          <p:spPr>
            <a:xfrm>
              <a:off x="253507" y="461166"/>
              <a:ext cx="1443960" cy="7636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Aileron Heavy"/>
                </a:rPr>
                <a:t>04</a:t>
              </a:r>
            </a:p>
          </p:txBody>
        </p:sp>
      </p:grpSp>
      <p:sp>
        <p:nvSpPr>
          <p:cNvPr id="17" name="TextBox 17"/>
          <p:cNvSpPr txBox="1"/>
          <p:nvPr/>
        </p:nvSpPr>
        <p:spPr>
          <a:xfrm>
            <a:off x="1344017" y="6062142"/>
            <a:ext cx="2555736" cy="837057"/>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191919"/>
                </a:solidFill>
                <a:latin typeface="Aileron Regular Bold"/>
              </a:rPr>
              <a:t>OTP VERIFICATION</a:t>
            </a:r>
          </a:p>
        </p:txBody>
      </p:sp>
      <p:grpSp>
        <p:nvGrpSpPr>
          <p:cNvPr id="18" name="Group 18"/>
          <p:cNvGrpSpPr/>
          <p:nvPr/>
        </p:nvGrpSpPr>
        <p:grpSpPr>
          <a:xfrm rot="2835048">
            <a:off x="2568884" y="6166581"/>
            <a:ext cx="3297848" cy="267371"/>
            <a:chOff x="0" y="0"/>
            <a:chExt cx="6265849" cy="508000"/>
          </a:xfrm>
        </p:grpSpPr>
        <p:sp>
          <p:nvSpPr>
            <p:cNvPr id="19" name="Freeform 19"/>
            <p:cNvSpPr/>
            <p:nvPr/>
          </p:nvSpPr>
          <p:spPr>
            <a:xfrm>
              <a:off x="0" y="215900"/>
              <a:ext cx="5969939" cy="76200"/>
            </a:xfrm>
            <a:custGeom>
              <a:avLst/>
              <a:gdLst/>
              <a:ahLst/>
              <a:cxnLst/>
              <a:rect l="l" t="t" r="r" b="b"/>
              <a:pathLst>
                <a:path w="5969939" h="76200">
                  <a:moveTo>
                    <a:pt x="0" y="0"/>
                  </a:moveTo>
                  <a:lnTo>
                    <a:pt x="5969939" y="0"/>
                  </a:lnTo>
                  <a:lnTo>
                    <a:pt x="5969939" y="76200"/>
                  </a:lnTo>
                  <a:lnTo>
                    <a:pt x="0" y="76200"/>
                  </a:lnTo>
                  <a:close/>
                </a:path>
              </a:pathLst>
            </a:custGeom>
            <a:solidFill>
              <a:srgbClr val="86EAE9"/>
            </a:solidFill>
          </p:spPr>
        </p:sp>
        <p:sp>
          <p:nvSpPr>
            <p:cNvPr id="20" name="Freeform 20"/>
            <p:cNvSpPr/>
            <p:nvPr/>
          </p:nvSpPr>
          <p:spPr>
            <a:xfrm>
              <a:off x="5891199" y="1270"/>
              <a:ext cx="374650" cy="505460"/>
            </a:xfrm>
            <a:custGeom>
              <a:avLst/>
              <a:gdLst/>
              <a:ahLst/>
              <a:cxnLst/>
              <a:rect l="l" t="t" r="r" b="b"/>
              <a:pathLst>
                <a:path w="374650" h="505460">
                  <a:moveTo>
                    <a:pt x="0" y="505460"/>
                  </a:moveTo>
                  <a:lnTo>
                    <a:pt x="0" y="0"/>
                  </a:lnTo>
                  <a:lnTo>
                    <a:pt x="374650" y="252730"/>
                  </a:lnTo>
                  <a:close/>
                </a:path>
              </a:pathLst>
            </a:custGeom>
            <a:solidFill>
              <a:srgbClr val="86EAE9"/>
            </a:solidFill>
          </p:spPr>
        </p:sp>
      </p:grpSp>
      <p:sp>
        <p:nvSpPr>
          <p:cNvPr id="21" name="TextBox 21"/>
          <p:cNvSpPr txBox="1"/>
          <p:nvPr/>
        </p:nvSpPr>
        <p:spPr>
          <a:xfrm>
            <a:off x="7884160" y="7052482"/>
            <a:ext cx="2839127" cy="837057"/>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191919"/>
                </a:solidFill>
                <a:latin typeface="Aileron Regular Bold"/>
              </a:rPr>
              <a:t>SELECT A PRODUCT</a:t>
            </a:r>
          </a:p>
        </p:txBody>
      </p:sp>
      <p:sp>
        <p:nvSpPr>
          <p:cNvPr id="22" name="TextBox 22"/>
          <p:cNvSpPr txBox="1"/>
          <p:nvPr/>
        </p:nvSpPr>
        <p:spPr>
          <a:xfrm>
            <a:off x="14703564" y="6842932"/>
            <a:ext cx="2555736" cy="1256157"/>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191919"/>
                </a:solidFill>
                <a:latin typeface="Aileron Regular Bold"/>
              </a:rPr>
              <a:t>PICKUP AT YOUR ADDRESS</a:t>
            </a:r>
          </a:p>
        </p:txBody>
      </p:sp>
      <p:sp>
        <p:nvSpPr>
          <p:cNvPr id="23" name="TextBox 23"/>
          <p:cNvSpPr txBox="1"/>
          <p:nvPr/>
        </p:nvSpPr>
        <p:spPr>
          <a:xfrm>
            <a:off x="4958063" y="4493142"/>
            <a:ext cx="2555736" cy="417957"/>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191919"/>
                </a:solidFill>
                <a:latin typeface="Aileron Regular Bold"/>
              </a:rPr>
              <a:t>LOGIN</a:t>
            </a:r>
          </a:p>
        </p:txBody>
      </p:sp>
      <p:sp>
        <p:nvSpPr>
          <p:cNvPr id="24" name="TextBox 24"/>
          <p:cNvSpPr txBox="1"/>
          <p:nvPr/>
        </p:nvSpPr>
        <p:spPr>
          <a:xfrm>
            <a:off x="11364710" y="4167306"/>
            <a:ext cx="2555736" cy="837057"/>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191919"/>
                </a:solidFill>
                <a:latin typeface="Aileron Regular Bold"/>
              </a:rPr>
              <a:t>SCHEDULE A PICKUP</a:t>
            </a:r>
          </a:p>
        </p:txBody>
      </p:sp>
      <p:grpSp>
        <p:nvGrpSpPr>
          <p:cNvPr id="25" name="Group 25"/>
          <p:cNvGrpSpPr/>
          <p:nvPr/>
        </p:nvGrpSpPr>
        <p:grpSpPr>
          <a:xfrm rot="2835048">
            <a:off x="9277370" y="6166581"/>
            <a:ext cx="3297848" cy="267371"/>
            <a:chOff x="0" y="0"/>
            <a:chExt cx="6265849" cy="508000"/>
          </a:xfrm>
        </p:grpSpPr>
        <p:sp>
          <p:nvSpPr>
            <p:cNvPr id="26" name="Freeform 26"/>
            <p:cNvSpPr/>
            <p:nvPr/>
          </p:nvSpPr>
          <p:spPr>
            <a:xfrm>
              <a:off x="0" y="215900"/>
              <a:ext cx="5969939" cy="76200"/>
            </a:xfrm>
            <a:custGeom>
              <a:avLst/>
              <a:gdLst/>
              <a:ahLst/>
              <a:cxnLst/>
              <a:rect l="l" t="t" r="r" b="b"/>
              <a:pathLst>
                <a:path w="5969939" h="76200">
                  <a:moveTo>
                    <a:pt x="0" y="0"/>
                  </a:moveTo>
                  <a:lnTo>
                    <a:pt x="5969939" y="0"/>
                  </a:lnTo>
                  <a:lnTo>
                    <a:pt x="5969939" y="76200"/>
                  </a:lnTo>
                  <a:lnTo>
                    <a:pt x="0" y="76200"/>
                  </a:lnTo>
                  <a:close/>
                </a:path>
              </a:pathLst>
            </a:custGeom>
            <a:solidFill>
              <a:srgbClr val="37C9EF"/>
            </a:solidFill>
          </p:spPr>
        </p:sp>
        <p:sp>
          <p:nvSpPr>
            <p:cNvPr id="27" name="Freeform 27"/>
            <p:cNvSpPr/>
            <p:nvPr/>
          </p:nvSpPr>
          <p:spPr>
            <a:xfrm>
              <a:off x="5891199" y="1270"/>
              <a:ext cx="374650" cy="505460"/>
            </a:xfrm>
            <a:custGeom>
              <a:avLst/>
              <a:gdLst/>
              <a:ahLst/>
              <a:cxnLst/>
              <a:rect l="l" t="t" r="r" b="b"/>
              <a:pathLst>
                <a:path w="374650" h="505460">
                  <a:moveTo>
                    <a:pt x="0" y="505460"/>
                  </a:moveTo>
                  <a:lnTo>
                    <a:pt x="0" y="0"/>
                  </a:lnTo>
                  <a:lnTo>
                    <a:pt x="374650" y="252730"/>
                  </a:lnTo>
                  <a:close/>
                </a:path>
              </a:pathLst>
            </a:custGeom>
            <a:solidFill>
              <a:srgbClr val="37C9EF"/>
            </a:solidFill>
          </p:spPr>
        </p:sp>
      </p:grpSp>
      <p:grpSp>
        <p:nvGrpSpPr>
          <p:cNvPr id="28" name="Group 28"/>
          <p:cNvGrpSpPr/>
          <p:nvPr/>
        </p:nvGrpSpPr>
        <p:grpSpPr>
          <a:xfrm rot="-2699999">
            <a:off x="5662688" y="6517616"/>
            <a:ext cx="3297848" cy="267371"/>
            <a:chOff x="0" y="0"/>
            <a:chExt cx="6265849" cy="508000"/>
          </a:xfrm>
        </p:grpSpPr>
        <p:sp>
          <p:nvSpPr>
            <p:cNvPr id="29" name="Freeform 29"/>
            <p:cNvSpPr/>
            <p:nvPr/>
          </p:nvSpPr>
          <p:spPr>
            <a:xfrm>
              <a:off x="0" y="215900"/>
              <a:ext cx="5969939" cy="76200"/>
            </a:xfrm>
            <a:custGeom>
              <a:avLst/>
              <a:gdLst/>
              <a:ahLst/>
              <a:cxnLst/>
              <a:rect l="l" t="t" r="r" b="b"/>
              <a:pathLst>
                <a:path w="5969939" h="76200">
                  <a:moveTo>
                    <a:pt x="0" y="0"/>
                  </a:moveTo>
                  <a:lnTo>
                    <a:pt x="5969939" y="0"/>
                  </a:lnTo>
                  <a:lnTo>
                    <a:pt x="5969939" y="76200"/>
                  </a:lnTo>
                  <a:lnTo>
                    <a:pt x="0" y="76200"/>
                  </a:lnTo>
                  <a:close/>
                </a:path>
              </a:pathLst>
            </a:custGeom>
            <a:solidFill>
              <a:srgbClr val="3EDAD8"/>
            </a:solidFill>
          </p:spPr>
        </p:sp>
        <p:sp>
          <p:nvSpPr>
            <p:cNvPr id="30" name="Freeform 30"/>
            <p:cNvSpPr/>
            <p:nvPr/>
          </p:nvSpPr>
          <p:spPr>
            <a:xfrm>
              <a:off x="5891199" y="1270"/>
              <a:ext cx="374650" cy="505460"/>
            </a:xfrm>
            <a:custGeom>
              <a:avLst/>
              <a:gdLst/>
              <a:ahLst/>
              <a:cxnLst/>
              <a:rect l="l" t="t" r="r" b="b"/>
              <a:pathLst>
                <a:path w="374650" h="505460">
                  <a:moveTo>
                    <a:pt x="0" y="505460"/>
                  </a:moveTo>
                  <a:lnTo>
                    <a:pt x="0" y="0"/>
                  </a:lnTo>
                  <a:lnTo>
                    <a:pt x="374650" y="252730"/>
                  </a:lnTo>
                  <a:close/>
                </a:path>
              </a:pathLst>
            </a:custGeom>
            <a:solidFill>
              <a:srgbClr val="3EDAD8"/>
            </a:solidFill>
          </p:spPr>
        </p:sp>
      </p:grpSp>
      <p:grpSp>
        <p:nvGrpSpPr>
          <p:cNvPr id="31" name="Group 31"/>
          <p:cNvGrpSpPr/>
          <p:nvPr/>
        </p:nvGrpSpPr>
        <p:grpSpPr>
          <a:xfrm rot="-2699999">
            <a:off x="12340398" y="6517616"/>
            <a:ext cx="3297848" cy="267371"/>
            <a:chOff x="0" y="0"/>
            <a:chExt cx="6265849" cy="508000"/>
          </a:xfrm>
        </p:grpSpPr>
        <p:sp>
          <p:nvSpPr>
            <p:cNvPr id="32" name="Freeform 32"/>
            <p:cNvSpPr/>
            <p:nvPr/>
          </p:nvSpPr>
          <p:spPr>
            <a:xfrm>
              <a:off x="0" y="215900"/>
              <a:ext cx="5969939" cy="76200"/>
            </a:xfrm>
            <a:custGeom>
              <a:avLst/>
              <a:gdLst/>
              <a:ahLst/>
              <a:cxnLst/>
              <a:rect l="l" t="t" r="r" b="b"/>
              <a:pathLst>
                <a:path w="5969939" h="76200">
                  <a:moveTo>
                    <a:pt x="0" y="0"/>
                  </a:moveTo>
                  <a:lnTo>
                    <a:pt x="5969939" y="0"/>
                  </a:lnTo>
                  <a:lnTo>
                    <a:pt x="5969939" y="76200"/>
                  </a:lnTo>
                  <a:lnTo>
                    <a:pt x="0" y="76200"/>
                  </a:lnTo>
                  <a:close/>
                </a:path>
              </a:pathLst>
            </a:custGeom>
            <a:solidFill>
              <a:srgbClr val="2C92D5"/>
            </a:solidFill>
          </p:spPr>
        </p:sp>
        <p:sp>
          <p:nvSpPr>
            <p:cNvPr id="33" name="Freeform 33"/>
            <p:cNvSpPr/>
            <p:nvPr/>
          </p:nvSpPr>
          <p:spPr>
            <a:xfrm>
              <a:off x="5891199" y="1270"/>
              <a:ext cx="374650" cy="505460"/>
            </a:xfrm>
            <a:custGeom>
              <a:avLst/>
              <a:gdLst/>
              <a:ahLst/>
              <a:cxnLst/>
              <a:rect l="l" t="t" r="r" b="b"/>
              <a:pathLst>
                <a:path w="374650" h="505460">
                  <a:moveTo>
                    <a:pt x="0" y="505460"/>
                  </a:moveTo>
                  <a:lnTo>
                    <a:pt x="0" y="0"/>
                  </a:lnTo>
                  <a:lnTo>
                    <a:pt x="374650" y="252730"/>
                  </a:lnTo>
                  <a:close/>
                </a:path>
              </a:pathLst>
            </a:custGeom>
            <a:solidFill>
              <a:srgbClr val="2C92D5"/>
            </a:solidFill>
          </p:spPr>
        </p:sp>
      </p:grpSp>
      <p:sp>
        <p:nvSpPr>
          <p:cNvPr id="34" name="TextBox 34"/>
          <p:cNvSpPr txBox="1"/>
          <p:nvPr/>
        </p:nvSpPr>
        <p:spPr>
          <a:xfrm>
            <a:off x="3565483" y="990600"/>
            <a:ext cx="11157034" cy="578358"/>
          </a:xfrm>
          <a:prstGeom prst="rect">
            <a:avLst/>
          </a:prstGeom>
        </p:spPr>
        <p:txBody>
          <a:bodyPr lIns="0" tIns="0" rIns="0" bIns="0" rtlCol="0" anchor="t">
            <a:spAutoFit/>
          </a:bodyPr>
          <a:lstStyle/>
          <a:p>
            <a:pPr marL="0" lvl="0" indent="0" algn="ctr">
              <a:lnSpc>
                <a:spcPts val="4716"/>
              </a:lnSpc>
              <a:spcBef>
                <a:spcPct val="0"/>
              </a:spcBef>
            </a:pPr>
            <a:r>
              <a:rPr lang="en-US" sz="3600" spc="107">
                <a:solidFill>
                  <a:srgbClr val="191919"/>
                </a:solidFill>
                <a:latin typeface="Halant Medium Bold"/>
              </a:rPr>
              <a:t>How Scrapवाला Works?</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751262" y="2022443"/>
            <a:ext cx="1987503" cy="1987503"/>
          </a:xfrm>
          <a:prstGeom prst="rect">
            <a:avLst/>
          </a:prstGeom>
        </p:spPr>
      </p:pic>
      <p:sp>
        <p:nvSpPr>
          <p:cNvPr id="3" name="TextBox 3"/>
          <p:cNvSpPr txBox="1"/>
          <p:nvPr/>
        </p:nvSpPr>
        <p:spPr>
          <a:xfrm>
            <a:off x="9994559" y="2846650"/>
            <a:ext cx="1500909" cy="320040"/>
          </a:xfrm>
          <a:prstGeom prst="rect">
            <a:avLst/>
          </a:prstGeom>
        </p:spPr>
        <p:txBody>
          <a:bodyPr lIns="0" tIns="0" rIns="0" bIns="0" rtlCol="0" anchor="t">
            <a:spAutoFit/>
          </a:bodyPr>
          <a:lstStyle/>
          <a:p>
            <a:pPr marL="0" lvl="0" indent="0" algn="ctr">
              <a:lnSpc>
                <a:spcPts val="2580"/>
              </a:lnSpc>
              <a:spcBef>
                <a:spcPct val="0"/>
              </a:spcBef>
            </a:pPr>
            <a:r>
              <a:rPr lang="en-US" sz="2000" spc="78">
                <a:solidFill>
                  <a:srgbClr val="FFFFFF"/>
                </a:solidFill>
                <a:latin typeface="Aileron Regular Italics"/>
              </a:rPr>
              <a:t>OTP</a:t>
            </a:r>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305541" y="4208318"/>
            <a:ext cx="1987503" cy="1987503"/>
          </a:xfrm>
          <a:prstGeom prst="rect">
            <a:avLst/>
          </a:prstGeom>
        </p:spPr>
      </p:pic>
      <p:sp>
        <p:nvSpPr>
          <p:cNvPr id="5" name="TextBox 5"/>
          <p:cNvSpPr txBox="1"/>
          <p:nvPr/>
        </p:nvSpPr>
        <p:spPr>
          <a:xfrm>
            <a:off x="12548838" y="5032525"/>
            <a:ext cx="1500909" cy="320040"/>
          </a:xfrm>
          <a:prstGeom prst="rect">
            <a:avLst/>
          </a:prstGeom>
        </p:spPr>
        <p:txBody>
          <a:bodyPr lIns="0" tIns="0" rIns="0" bIns="0" rtlCol="0" anchor="t">
            <a:spAutoFit/>
          </a:bodyPr>
          <a:lstStyle/>
          <a:p>
            <a:pPr marL="0" lvl="0" indent="0" algn="ctr">
              <a:lnSpc>
                <a:spcPts val="2580"/>
              </a:lnSpc>
              <a:spcBef>
                <a:spcPct val="0"/>
              </a:spcBef>
            </a:pPr>
            <a:r>
              <a:rPr lang="en-US" sz="2000" spc="78">
                <a:solidFill>
                  <a:srgbClr val="FFFFFF"/>
                </a:solidFill>
                <a:latin typeface="Aileron Regular Italics"/>
              </a:rPr>
              <a:t>LOGIN</a:t>
            </a:r>
          </a:p>
        </p:txBody>
      </p:sp>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196982" y="4208318"/>
            <a:ext cx="1987503" cy="1987503"/>
          </a:xfrm>
          <a:prstGeom prst="rect">
            <a:avLst/>
          </a:prstGeom>
        </p:spPr>
      </p:pic>
      <p:sp>
        <p:nvSpPr>
          <p:cNvPr id="7" name="TextBox 7"/>
          <p:cNvSpPr txBox="1"/>
          <p:nvPr/>
        </p:nvSpPr>
        <p:spPr>
          <a:xfrm>
            <a:off x="7440279" y="5032525"/>
            <a:ext cx="1500909" cy="320040"/>
          </a:xfrm>
          <a:prstGeom prst="rect">
            <a:avLst/>
          </a:prstGeom>
        </p:spPr>
        <p:txBody>
          <a:bodyPr lIns="0" tIns="0" rIns="0" bIns="0" rtlCol="0" anchor="t">
            <a:spAutoFit/>
          </a:bodyPr>
          <a:lstStyle/>
          <a:p>
            <a:pPr marL="0" lvl="0" indent="0" algn="ctr">
              <a:lnSpc>
                <a:spcPts val="2580"/>
              </a:lnSpc>
              <a:spcBef>
                <a:spcPct val="0"/>
              </a:spcBef>
            </a:pPr>
            <a:r>
              <a:rPr lang="en-US" sz="2000" spc="78">
                <a:solidFill>
                  <a:srgbClr val="FFFFFF"/>
                </a:solidFill>
                <a:latin typeface="Aileron Regular"/>
              </a:rPr>
              <a:t>LOGOUT</a:t>
            </a:r>
          </a:p>
        </p:txBody>
      </p:sp>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1088462" y="7270797"/>
            <a:ext cx="1987503" cy="1987503"/>
          </a:xfrm>
          <a:prstGeom prst="rect">
            <a:avLst/>
          </a:prstGeom>
        </p:spPr>
      </p:pic>
      <p:sp>
        <p:nvSpPr>
          <p:cNvPr id="9" name="TextBox 9"/>
          <p:cNvSpPr txBox="1"/>
          <p:nvPr/>
        </p:nvSpPr>
        <p:spPr>
          <a:xfrm>
            <a:off x="11331759" y="7933079"/>
            <a:ext cx="1500909" cy="643890"/>
          </a:xfrm>
          <a:prstGeom prst="rect">
            <a:avLst/>
          </a:prstGeom>
        </p:spPr>
        <p:txBody>
          <a:bodyPr lIns="0" tIns="0" rIns="0" bIns="0" rtlCol="0" anchor="t">
            <a:spAutoFit/>
          </a:bodyPr>
          <a:lstStyle/>
          <a:p>
            <a:pPr marL="0" lvl="0" indent="0" algn="ctr">
              <a:lnSpc>
                <a:spcPts val="2580"/>
              </a:lnSpc>
              <a:spcBef>
                <a:spcPct val="0"/>
              </a:spcBef>
            </a:pPr>
            <a:r>
              <a:rPr lang="en-US" sz="2000" spc="78">
                <a:solidFill>
                  <a:srgbClr val="FFFFFF"/>
                </a:solidFill>
                <a:latin typeface="Aileron Regular Italics"/>
              </a:rPr>
              <a:t>SELECT PRODUCT</a:t>
            </a:r>
          </a:p>
        </p:txBody>
      </p:sp>
      <p:pic>
        <p:nvPicPr>
          <p:cNvPr id="10" name="Picture 10"/>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8130673" y="7270797"/>
            <a:ext cx="1987503" cy="1987503"/>
          </a:xfrm>
          <a:prstGeom prst="rect">
            <a:avLst/>
          </a:prstGeom>
        </p:spPr>
      </p:pic>
      <p:sp>
        <p:nvSpPr>
          <p:cNvPr id="11" name="TextBox 11"/>
          <p:cNvSpPr txBox="1"/>
          <p:nvPr/>
        </p:nvSpPr>
        <p:spPr>
          <a:xfrm>
            <a:off x="8373970" y="7933079"/>
            <a:ext cx="1500909" cy="643890"/>
          </a:xfrm>
          <a:prstGeom prst="rect">
            <a:avLst/>
          </a:prstGeom>
        </p:spPr>
        <p:txBody>
          <a:bodyPr lIns="0" tIns="0" rIns="0" bIns="0" rtlCol="0" anchor="t">
            <a:spAutoFit/>
          </a:bodyPr>
          <a:lstStyle/>
          <a:p>
            <a:pPr marL="0" lvl="0" indent="0" algn="ctr">
              <a:lnSpc>
                <a:spcPts val="2580"/>
              </a:lnSpc>
              <a:spcBef>
                <a:spcPct val="0"/>
              </a:spcBef>
            </a:pPr>
            <a:r>
              <a:rPr lang="en-US" sz="2000" spc="78">
                <a:solidFill>
                  <a:srgbClr val="FFFFFF"/>
                </a:solidFill>
                <a:latin typeface="Aileron Regular Italics"/>
              </a:rPr>
              <a:t>SCHEDULE PICKUP</a:t>
            </a:r>
          </a:p>
        </p:txBody>
      </p:sp>
      <p:grpSp>
        <p:nvGrpSpPr>
          <p:cNvPr id="12" name="Group 12"/>
          <p:cNvGrpSpPr/>
          <p:nvPr/>
        </p:nvGrpSpPr>
        <p:grpSpPr>
          <a:xfrm>
            <a:off x="1028700" y="1028700"/>
            <a:ext cx="5688114" cy="1746296"/>
            <a:chOff x="0" y="0"/>
            <a:chExt cx="7584152" cy="2328394"/>
          </a:xfrm>
        </p:grpSpPr>
        <p:sp>
          <p:nvSpPr>
            <p:cNvPr id="13" name="TextBox 13"/>
            <p:cNvSpPr txBox="1"/>
            <p:nvPr/>
          </p:nvSpPr>
          <p:spPr>
            <a:xfrm>
              <a:off x="0" y="-47625"/>
              <a:ext cx="7584152" cy="1555369"/>
            </a:xfrm>
            <a:prstGeom prst="rect">
              <a:avLst/>
            </a:prstGeom>
          </p:spPr>
          <p:txBody>
            <a:bodyPr lIns="0" tIns="0" rIns="0" bIns="0" rtlCol="0" anchor="t">
              <a:spAutoFit/>
            </a:bodyPr>
            <a:lstStyle/>
            <a:p>
              <a:pPr>
                <a:lnSpc>
                  <a:spcPts val="4716"/>
                </a:lnSpc>
              </a:pPr>
              <a:r>
                <a:rPr lang="en-US" sz="3600" spc="107">
                  <a:solidFill>
                    <a:srgbClr val="191919"/>
                  </a:solidFill>
                  <a:latin typeface="Aileron Heavy"/>
                </a:rPr>
                <a:t>End to End Flow of User</a:t>
              </a:r>
            </a:p>
            <a:p>
              <a:pPr marL="0" lvl="0" indent="0">
                <a:lnSpc>
                  <a:spcPts val="4716"/>
                </a:lnSpc>
                <a:spcBef>
                  <a:spcPct val="0"/>
                </a:spcBef>
              </a:pPr>
              <a:endParaRPr lang="en-US" sz="3600" spc="107">
                <a:solidFill>
                  <a:srgbClr val="191919"/>
                </a:solidFill>
                <a:latin typeface="Aileron Heavy"/>
              </a:endParaRPr>
            </a:p>
          </p:txBody>
        </p:sp>
        <p:sp>
          <p:nvSpPr>
            <p:cNvPr id="14" name="TextBox 14"/>
            <p:cNvSpPr txBox="1"/>
            <p:nvPr/>
          </p:nvSpPr>
          <p:spPr>
            <a:xfrm>
              <a:off x="0" y="1749697"/>
              <a:ext cx="7584152" cy="578697"/>
            </a:xfrm>
            <a:prstGeom prst="rect">
              <a:avLst/>
            </a:prstGeom>
          </p:spPr>
          <p:txBody>
            <a:bodyPr lIns="0" tIns="0" rIns="0" bIns="0" rtlCol="0" anchor="t">
              <a:spAutoFit/>
            </a:bodyPr>
            <a:lstStyle/>
            <a:p>
              <a:pPr marL="0" lvl="0" indent="0">
                <a:lnSpc>
                  <a:spcPts val="3640"/>
                </a:lnSpc>
              </a:pPr>
              <a:endParaRPr/>
            </a:p>
          </p:txBody>
        </p:sp>
      </p:grpSp>
      <p:pic>
        <p:nvPicPr>
          <p:cNvPr id="15" name="Picture 15"/>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2326355">
            <a:off x="12117143" y="3482399"/>
            <a:ext cx="683908" cy="352213"/>
          </a:xfrm>
          <a:prstGeom prst="rect">
            <a:avLst/>
          </a:prstGeom>
        </p:spPr>
      </p:pic>
      <p:pic>
        <p:nvPicPr>
          <p:cNvPr id="16" name="Picture 16"/>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7224167">
            <a:off x="12734011" y="6646137"/>
            <a:ext cx="683908" cy="352213"/>
          </a:xfrm>
          <a:prstGeom prst="rect">
            <a:avLst/>
          </a:prstGeom>
        </p:spPr>
      </p:pic>
      <p:pic>
        <p:nvPicPr>
          <p:cNvPr id="17" name="Picture 17"/>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rot="-10800000">
            <a:off x="10261365" y="8088442"/>
            <a:ext cx="683908" cy="352213"/>
          </a:xfrm>
          <a:prstGeom prst="rect">
            <a:avLst/>
          </a:prstGeom>
        </p:spPr>
      </p:pic>
      <p:pic>
        <p:nvPicPr>
          <p:cNvPr id="18" name="Picture 18"/>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rot="-6629475">
            <a:off x="8155043" y="6646137"/>
            <a:ext cx="683908" cy="352213"/>
          </a:xfrm>
          <a:prstGeom prst="rect">
            <a:avLst/>
          </a:prstGeom>
        </p:spPr>
      </p:pic>
      <p:pic>
        <p:nvPicPr>
          <p:cNvPr id="19" name="Picture 19"/>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rot="-2466741">
            <a:off x="8782470" y="3488487"/>
            <a:ext cx="683908" cy="352213"/>
          </a:xfrm>
          <a:prstGeom prst="rect">
            <a:avLst/>
          </a:prstGeom>
        </p:spPr>
      </p:pic>
      <p:sp>
        <p:nvSpPr>
          <p:cNvPr id="20" name="TextBox 20"/>
          <p:cNvSpPr txBox="1"/>
          <p:nvPr/>
        </p:nvSpPr>
        <p:spPr>
          <a:xfrm>
            <a:off x="8212327" y="1073753"/>
            <a:ext cx="5837420" cy="462916"/>
          </a:xfrm>
          <a:prstGeom prst="rect">
            <a:avLst/>
          </a:prstGeom>
        </p:spPr>
        <p:txBody>
          <a:bodyPr lIns="0" tIns="0" rIns="0" bIns="0" rtlCol="0" anchor="t">
            <a:spAutoFit/>
          </a:bodyPr>
          <a:lstStyle/>
          <a:p>
            <a:pPr algn="ctr">
              <a:lnSpc>
                <a:spcPts val="3899"/>
              </a:lnSpc>
            </a:pPr>
            <a:r>
              <a:rPr lang="en-US" sz="2599" spc="129">
                <a:solidFill>
                  <a:srgbClr val="191919"/>
                </a:solidFill>
                <a:latin typeface="Aileron Regular Bold"/>
              </a:rPr>
              <a:t>OTP Verification of User</a:t>
            </a:r>
          </a:p>
        </p:txBody>
      </p:sp>
      <p:sp>
        <p:nvSpPr>
          <p:cNvPr id="21" name="TextBox 21"/>
          <p:cNvSpPr txBox="1"/>
          <p:nvPr/>
        </p:nvSpPr>
        <p:spPr>
          <a:xfrm>
            <a:off x="13605457" y="7752103"/>
            <a:ext cx="4529135" cy="948691"/>
          </a:xfrm>
          <a:prstGeom prst="rect">
            <a:avLst/>
          </a:prstGeom>
        </p:spPr>
        <p:txBody>
          <a:bodyPr lIns="0" tIns="0" rIns="0" bIns="0" rtlCol="0" anchor="t">
            <a:spAutoFit/>
          </a:bodyPr>
          <a:lstStyle/>
          <a:p>
            <a:pPr algn="ctr">
              <a:lnSpc>
                <a:spcPts val="3899"/>
              </a:lnSpc>
            </a:pPr>
            <a:r>
              <a:rPr lang="en-US" sz="2599" spc="129">
                <a:solidFill>
                  <a:srgbClr val="191919"/>
                </a:solidFill>
                <a:latin typeface="Aileron Regular Bold"/>
              </a:rPr>
              <a:t>Product selection by user</a:t>
            </a:r>
          </a:p>
          <a:p>
            <a:pPr algn="ctr">
              <a:lnSpc>
                <a:spcPts val="3899"/>
              </a:lnSpc>
            </a:pPr>
            <a:endParaRPr lang="en-US" sz="2599" spc="129">
              <a:solidFill>
                <a:srgbClr val="191919"/>
              </a:solidFill>
              <a:latin typeface="Aileron Regular Bold"/>
            </a:endParaRPr>
          </a:p>
        </p:txBody>
      </p:sp>
      <p:sp>
        <p:nvSpPr>
          <p:cNvPr id="22" name="TextBox 22"/>
          <p:cNvSpPr txBox="1"/>
          <p:nvPr/>
        </p:nvSpPr>
        <p:spPr>
          <a:xfrm>
            <a:off x="14531169" y="4699149"/>
            <a:ext cx="2677710" cy="948691"/>
          </a:xfrm>
          <a:prstGeom prst="rect">
            <a:avLst/>
          </a:prstGeom>
        </p:spPr>
        <p:txBody>
          <a:bodyPr lIns="0" tIns="0" rIns="0" bIns="0" rtlCol="0" anchor="t">
            <a:spAutoFit/>
          </a:bodyPr>
          <a:lstStyle/>
          <a:p>
            <a:pPr algn="ctr">
              <a:lnSpc>
                <a:spcPts val="3899"/>
              </a:lnSpc>
            </a:pPr>
            <a:r>
              <a:rPr lang="en-US" sz="2599" spc="129">
                <a:solidFill>
                  <a:srgbClr val="191919"/>
                </a:solidFill>
                <a:latin typeface="Aileron Regular Bold"/>
              </a:rPr>
              <a:t>Login of User</a:t>
            </a:r>
          </a:p>
          <a:p>
            <a:pPr algn="ctr">
              <a:lnSpc>
                <a:spcPts val="3899"/>
              </a:lnSpc>
            </a:pPr>
            <a:endParaRPr lang="en-US" sz="2599" spc="129">
              <a:solidFill>
                <a:srgbClr val="191919"/>
              </a:solidFill>
              <a:latin typeface="Aileron Regular Bold"/>
            </a:endParaRPr>
          </a:p>
        </p:txBody>
      </p:sp>
      <p:sp>
        <p:nvSpPr>
          <p:cNvPr id="23" name="TextBox 23"/>
          <p:cNvSpPr txBox="1"/>
          <p:nvPr/>
        </p:nvSpPr>
        <p:spPr>
          <a:xfrm>
            <a:off x="4273983" y="4932512"/>
            <a:ext cx="2677710" cy="462916"/>
          </a:xfrm>
          <a:prstGeom prst="rect">
            <a:avLst/>
          </a:prstGeom>
        </p:spPr>
        <p:txBody>
          <a:bodyPr lIns="0" tIns="0" rIns="0" bIns="0" rtlCol="0" anchor="t">
            <a:spAutoFit/>
          </a:bodyPr>
          <a:lstStyle/>
          <a:p>
            <a:pPr algn="ctr">
              <a:lnSpc>
                <a:spcPts val="3899"/>
              </a:lnSpc>
            </a:pPr>
            <a:r>
              <a:rPr lang="en-US" sz="2599" spc="129">
                <a:solidFill>
                  <a:srgbClr val="191919"/>
                </a:solidFill>
                <a:latin typeface="Aileron Regular Bold"/>
              </a:rPr>
              <a:t>User Logout</a:t>
            </a:r>
          </a:p>
        </p:txBody>
      </p:sp>
      <p:sp>
        <p:nvSpPr>
          <p:cNvPr id="24" name="TextBox 24"/>
          <p:cNvSpPr txBox="1"/>
          <p:nvPr/>
        </p:nvSpPr>
        <p:spPr>
          <a:xfrm>
            <a:off x="2691896" y="7875929"/>
            <a:ext cx="4748383" cy="462916"/>
          </a:xfrm>
          <a:prstGeom prst="rect">
            <a:avLst/>
          </a:prstGeom>
        </p:spPr>
        <p:txBody>
          <a:bodyPr lIns="0" tIns="0" rIns="0" bIns="0" rtlCol="0" anchor="t">
            <a:spAutoFit/>
          </a:bodyPr>
          <a:lstStyle/>
          <a:p>
            <a:pPr algn="ctr">
              <a:lnSpc>
                <a:spcPts val="3899"/>
              </a:lnSpc>
            </a:pPr>
            <a:r>
              <a:rPr lang="en-US" sz="2599" spc="129">
                <a:solidFill>
                  <a:srgbClr val="191919"/>
                </a:solidFill>
                <a:latin typeface="Aileron Regular Bold"/>
              </a:rPr>
              <a:t>Pickup Scheduling by User</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565483" y="720471"/>
            <a:ext cx="11157034" cy="578358"/>
          </a:xfrm>
          <a:prstGeom prst="rect">
            <a:avLst/>
          </a:prstGeom>
        </p:spPr>
        <p:txBody>
          <a:bodyPr lIns="0" tIns="0" rIns="0" bIns="0" rtlCol="0" anchor="t">
            <a:spAutoFit/>
          </a:bodyPr>
          <a:lstStyle/>
          <a:p>
            <a:pPr marL="0" lvl="0" indent="0" algn="ctr">
              <a:lnSpc>
                <a:spcPts val="4716"/>
              </a:lnSpc>
              <a:spcBef>
                <a:spcPct val="0"/>
              </a:spcBef>
            </a:pPr>
            <a:r>
              <a:rPr lang="en-US" sz="3600" spc="107">
                <a:solidFill>
                  <a:srgbClr val="191919"/>
                </a:solidFill>
                <a:latin typeface="Halant Medium"/>
              </a:rPr>
              <a:t>FUTURE SCOPE</a:t>
            </a:r>
          </a:p>
        </p:txBody>
      </p:sp>
      <p:sp>
        <p:nvSpPr>
          <p:cNvPr id="3" name="TextBox 3"/>
          <p:cNvSpPr txBox="1"/>
          <p:nvPr/>
        </p:nvSpPr>
        <p:spPr>
          <a:xfrm>
            <a:off x="1028700" y="1780000"/>
            <a:ext cx="16230600" cy="4552950"/>
          </a:xfrm>
          <a:prstGeom prst="rect">
            <a:avLst/>
          </a:prstGeom>
        </p:spPr>
        <p:txBody>
          <a:bodyPr lIns="0" tIns="0" rIns="0" bIns="0" rtlCol="0" anchor="t">
            <a:spAutoFit/>
          </a:bodyPr>
          <a:lstStyle/>
          <a:p>
            <a:pPr marL="647700" lvl="1" indent="-323850" algn="just">
              <a:lnSpc>
                <a:spcPts val="4500"/>
              </a:lnSpc>
              <a:buFont typeface="Arial"/>
              <a:buChar char="•"/>
            </a:pPr>
            <a:r>
              <a:rPr lang="en-US" sz="3000" spc="150">
                <a:solidFill>
                  <a:srgbClr val="191919"/>
                </a:solidFill>
                <a:latin typeface="Aileron Regular"/>
              </a:rPr>
              <a:t>In future we can provide live location of the scrap owner for the best navigation for collecting scrap.</a:t>
            </a:r>
          </a:p>
          <a:p>
            <a:pPr algn="just">
              <a:lnSpc>
                <a:spcPts val="4500"/>
              </a:lnSpc>
            </a:pPr>
            <a:endParaRPr lang="en-US" sz="3000" spc="150">
              <a:solidFill>
                <a:srgbClr val="191919"/>
              </a:solidFill>
              <a:latin typeface="Aileron Regular"/>
            </a:endParaRPr>
          </a:p>
          <a:p>
            <a:pPr marL="647700" lvl="1" indent="-323850" algn="just">
              <a:lnSpc>
                <a:spcPts val="4500"/>
              </a:lnSpc>
              <a:buFont typeface="Arial"/>
              <a:buChar char="•"/>
            </a:pPr>
            <a:r>
              <a:rPr lang="en-US" sz="3000" spc="150">
                <a:solidFill>
                  <a:srgbClr val="191919"/>
                </a:solidFill>
                <a:latin typeface="Aileron Regular"/>
              </a:rPr>
              <a:t>This web-based application in future will be available for more than ten cities.</a:t>
            </a:r>
          </a:p>
          <a:p>
            <a:pPr algn="just">
              <a:lnSpc>
                <a:spcPts val="4500"/>
              </a:lnSpc>
            </a:pPr>
            <a:r>
              <a:rPr lang="en-US" sz="3000" spc="150">
                <a:solidFill>
                  <a:srgbClr val="191919"/>
                </a:solidFill>
                <a:latin typeface="Aileron Regular"/>
              </a:rPr>
              <a:t> </a:t>
            </a:r>
          </a:p>
          <a:p>
            <a:pPr marL="647700" lvl="1" indent="-323850" algn="just">
              <a:lnSpc>
                <a:spcPts val="4500"/>
              </a:lnSpc>
              <a:buFont typeface="Arial"/>
              <a:buChar char="•"/>
            </a:pPr>
            <a:r>
              <a:rPr lang="en-US" sz="3000" spc="150">
                <a:solidFill>
                  <a:srgbClr val="191919"/>
                </a:solidFill>
                <a:latin typeface="Aileron Regular"/>
              </a:rPr>
              <a:t>In future user will be able to pay online.</a:t>
            </a:r>
          </a:p>
          <a:p>
            <a:pPr algn="just">
              <a:lnSpc>
                <a:spcPts val="4500"/>
              </a:lnSpc>
            </a:pPr>
            <a:endParaRPr lang="en-US" sz="3000" spc="150">
              <a:solidFill>
                <a:srgbClr val="191919"/>
              </a:solidFill>
              <a:latin typeface="Aileron Regular"/>
            </a:endParaRPr>
          </a:p>
          <a:p>
            <a:pPr algn="just">
              <a:lnSpc>
                <a:spcPts val="4500"/>
              </a:lnSpc>
            </a:pPr>
            <a:endParaRPr lang="en-US" sz="3000" spc="150">
              <a:solidFill>
                <a:srgbClr val="191919"/>
              </a:solidFill>
              <a:latin typeface="Aileron Regular"/>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518745" y="2278764"/>
            <a:ext cx="6740555" cy="5729472"/>
          </a:xfrm>
          <a:prstGeom prst="rect">
            <a:avLst/>
          </a:prstGeom>
        </p:spPr>
      </p:pic>
      <p:sp>
        <p:nvSpPr>
          <p:cNvPr id="3" name="TextBox 3"/>
          <p:cNvSpPr txBox="1"/>
          <p:nvPr/>
        </p:nvSpPr>
        <p:spPr>
          <a:xfrm>
            <a:off x="3172596" y="4274503"/>
            <a:ext cx="5706428" cy="1566544"/>
          </a:xfrm>
          <a:prstGeom prst="rect">
            <a:avLst/>
          </a:prstGeom>
        </p:spPr>
        <p:txBody>
          <a:bodyPr lIns="0" tIns="0" rIns="0" bIns="0" rtlCol="0" anchor="t">
            <a:spAutoFit/>
          </a:bodyPr>
          <a:lstStyle/>
          <a:p>
            <a:pPr algn="ctr">
              <a:lnSpc>
                <a:spcPts val="12880"/>
              </a:lnSpc>
            </a:pPr>
            <a:r>
              <a:rPr lang="en-US" sz="9200">
                <a:solidFill>
                  <a:srgbClr val="000000"/>
                </a:solidFill>
                <a:latin typeface="Halant Medium Bold"/>
              </a:rPr>
              <a:t>Thank You</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565483" y="720471"/>
            <a:ext cx="11157034" cy="578358"/>
          </a:xfrm>
          <a:prstGeom prst="rect">
            <a:avLst/>
          </a:prstGeom>
        </p:spPr>
        <p:txBody>
          <a:bodyPr lIns="0" tIns="0" rIns="0" bIns="0" rtlCol="0" anchor="t">
            <a:spAutoFit/>
          </a:bodyPr>
          <a:lstStyle/>
          <a:p>
            <a:pPr marL="0" lvl="0" indent="0" algn="ctr">
              <a:lnSpc>
                <a:spcPts val="4716"/>
              </a:lnSpc>
              <a:spcBef>
                <a:spcPct val="0"/>
              </a:spcBef>
            </a:pPr>
            <a:r>
              <a:rPr lang="en-US" sz="3600" spc="107">
                <a:solidFill>
                  <a:srgbClr val="191919"/>
                </a:solidFill>
                <a:latin typeface="Halant Medium"/>
              </a:rPr>
              <a:t>INTRODUCTION</a:t>
            </a:r>
          </a:p>
        </p:txBody>
      </p:sp>
      <p:sp>
        <p:nvSpPr>
          <p:cNvPr id="3" name="TextBox 3"/>
          <p:cNvSpPr txBox="1"/>
          <p:nvPr/>
        </p:nvSpPr>
        <p:spPr>
          <a:xfrm>
            <a:off x="1028700" y="1780000"/>
            <a:ext cx="16230600" cy="7410450"/>
          </a:xfrm>
          <a:prstGeom prst="rect">
            <a:avLst/>
          </a:prstGeom>
        </p:spPr>
        <p:txBody>
          <a:bodyPr lIns="0" tIns="0" rIns="0" bIns="0" rtlCol="0" anchor="t">
            <a:spAutoFit/>
          </a:bodyPr>
          <a:lstStyle/>
          <a:p>
            <a:pPr marL="647700" lvl="1" indent="-323850" algn="just">
              <a:lnSpc>
                <a:spcPts val="4500"/>
              </a:lnSpc>
              <a:buFont typeface="Arial"/>
              <a:buChar char="•"/>
            </a:pPr>
            <a:r>
              <a:rPr lang="en-US" sz="3000" spc="150">
                <a:solidFill>
                  <a:srgbClr val="191919"/>
                </a:solidFill>
                <a:latin typeface="Aileron Regular"/>
              </a:rPr>
              <a:t>Scrap Wala Web Application is a common web-based platform for common people as well as for any organization/Industries.</a:t>
            </a:r>
          </a:p>
          <a:p>
            <a:pPr algn="just">
              <a:lnSpc>
                <a:spcPts val="4500"/>
              </a:lnSpc>
            </a:pPr>
            <a:endParaRPr lang="en-US" sz="3000" spc="150">
              <a:solidFill>
                <a:srgbClr val="191919"/>
              </a:solidFill>
              <a:latin typeface="Aileron Regular"/>
            </a:endParaRPr>
          </a:p>
          <a:p>
            <a:pPr marL="647700" lvl="1" indent="-323850" algn="just">
              <a:lnSpc>
                <a:spcPts val="4500"/>
              </a:lnSpc>
              <a:buFont typeface="Arial"/>
              <a:buChar char="•"/>
            </a:pPr>
            <a:r>
              <a:rPr lang="en-US" sz="3000" spc="150">
                <a:solidFill>
                  <a:srgbClr val="191919"/>
                </a:solidFill>
                <a:latin typeface="Aileron Regular"/>
              </a:rPr>
              <a:t>This application Provides faster and reliable response as well as ensures the best solution.</a:t>
            </a:r>
          </a:p>
          <a:p>
            <a:pPr algn="just">
              <a:lnSpc>
                <a:spcPts val="4500"/>
              </a:lnSpc>
            </a:pPr>
            <a:endParaRPr lang="en-US" sz="3000" spc="150">
              <a:solidFill>
                <a:srgbClr val="191919"/>
              </a:solidFill>
              <a:latin typeface="Aileron Regular"/>
            </a:endParaRPr>
          </a:p>
          <a:p>
            <a:pPr marL="647700" lvl="1" indent="-323850" algn="just">
              <a:lnSpc>
                <a:spcPts val="4500"/>
              </a:lnSpc>
              <a:buFont typeface="Arial"/>
              <a:buChar char="•"/>
            </a:pPr>
            <a:r>
              <a:rPr lang="en-US" sz="3000" spc="150">
                <a:solidFill>
                  <a:srgbClr val="191919"/>
                </a:solidFill>
                <a:latin typeface="Aileron Regular"/>
              </a:rPr>
              <a:t>Here, the user will schedule the scrap collection place, date and time. The scrap collector will come according to the scheduled meeting and will collect all the scrap which we are willing to sell.</a:t>
            </a:r>
          </a:p>
          <a:p>
            <a:pPr algn="just">
              <a:lnSpc>
                <a:spcPts val="4500"/>
              </a:lnSpc>
            </a:pPr>
            <a:endParaRPr lang="en-US" sz="3000" spc="150">
              <a:solidFill>
                <a:srgbClr val="191919"/>
              </a:solidFill>
              <a:latin typeface="Aileron Regular"/>
            </a:endParaRPr>
          </a:p>
          <a:p>
            <a:pPr algn="just">
              <a:lnSpc>
                <a:spcPts val="4500"/>
              </a:lnSpc>
            </a:pPr>
            <a:endParaRPr lang="en-US" sz="3000" spc="150">
              <a:solidFill>
                <a:srgbClr val="191919"/>
              </a:solidFill>
              <a:latin typeface="Aileron Regular"/>
            </a:endParaRPr>
          </a:p>
          <a:p>
            <a:pPr algn="just">
              <a:lnSpc>
                <a:spcPts val="4500"/>
              </a:lnSpc>
            </a:pPr>
            <a:endParaRPr lang="en-US" sz="3000" spc="150">
              <a:solidFill>
                <a:srgbClr val="191919"/>
              </a:solidFill>
              <a:latin typeface="Aileron Regular"/>
            </a:endParaRPr>
          </a:p>
          <a:p>
            <a:pPr algn="just">
              <a:lnSpc>
                <a:spcPts val="4500"/>
              </a:lnSpc>
            </a:pPr>
            <a:endParaRPr lang="en-US" sz="3000" spc="150">
              <a:solidFill>
                <a:srgbClr val="191919"/>
              </a:solidFill>
              <a:latin typeface="Aileron Regular"/>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962150"/>
            <a:ext cx="16230600" cy="6267450"/>
          </a:xfrm>
          <a:prstGeom prst="rect">
            <a:avLst/>
          </a:prstGeom>
        </p:spPr>
        <p:txBody>
          <a:bodyPr lIns="0" tIns="0" rIns="0" bIns="0" rtlCol="0" anchor="t">
            <a:spAutoFit/>
          </a:bodyPr>
          <a:lstStyle/>
          <a:p>
            <a:pPr marL="647700" lvl="1" indent="-323850" algn="just">
              <a:lnSpc>
                <a:spcPts val="4500"/>
              </a:lnSpc>
              <a:buFont typeface="Arial"/>
              <a:buChar char="•"/>
            </a:pPr>
            <a:r>
              <a:rPr lang="en-US" sz="3000" spc="150">
                <a:solidFill>
                  <a:srgbClr val="191919"/>
                </a:solidFill>
                <a:latin typeface="Aileron Regular"/>
              </a:rPr>
              <a:t>The application is a door-to-door scrap collecting and recycling service. It also provides different sectors which include individual House, Society, Organization, and Industries.</a:t>
            </a:r>
          </a:p>
          <a:p>
            <a:pPr algn="just">
              <a:lnSpc>
                <a:spcPts val="4500"/>
              </a:lnSpc>
            </a:pPr>
            <a:endParaRPr lang="en-US" sz="3000" spc="150">
              <a:solidFill>
                <a:srgbClr val="191919"/>
              </a:solidFill>
              <a:latin typeface="Aileron Regular"/>
            </a:endParaRPr>
          </a:p>
          <a:p>
            <a:pPr marL="647700" lvl="1" indent="-323850" algn="just">
              <a:lnSpc>
                <a:spcPts val="4500"/>
              </a:lnSpc>
              <a:buFont typeface="Arial"/>
              <a:buChar char="•"/>
            </a:pPr>
            <a:r>
              <a:rPr lang="en-US" sz="3000" spc="150">
                <a:solidFill>
                  <a:srgbClr val="191919"/>
                </a:solidFill>
                <a:latin typeface="Aileron Regular"/>
              </a:rPr>
              <a:t>The scrap service provider is one of the most effective uses of the World Wide Web. </a:t>
            </a:r>
          </a:p>
          <a:p>
            <a:pPr algn="just">
              <a:lnSpc>
                <a:spcPts val="4500"/>
              </a:lnSpc>
            </a:pPr>
            <a:endParaRPr lang="en-US" sz="3000" spc="150">
              <a:solidFill>
                <a:srgbClr val="191919"/>
              </a:solidFill>
              <a:latin typeface="Aileron Regular"/>
            </a:endParaRPr>
          </a:p>
          <a:p>
            <a:pPr marL="647700" lvl="1" indent="-323850" algn="just">
              <a:lnSpc>
                <a:spcPts val="4500"/>
              </a:lnSpc>
              <a:buFont typeface="Arial"/>
              <a:buChar char="•"/>
            </a:pPr>
            <a:r>
              <a:rPr lang="en-US" sz="3000" spc="150">
                <a:solidFill>
                  <a:srgbClr val="191919"/>
                </a:solidFill>
                <a:latin typeface="Aileron Regular"/>
              </a:rPr>
              <a:t>The primary goal of an e-scrap service site is to make scrap free environment.</a:t>
            </a:r>
          </a:p>
          <a:p>
            <a:pPr algn="just">
              <a:lnSpc>
                <a:spcPts val="4500"/>
              </a:lnSpc>
            </a:pPr>
            <a:endParaRPr lang="en-US" sz="3000" spc="150">
              <a:solidFill>
                <a:srgbClr val="191919"/>
              </a:solidFill>
              <a:latin typeface="Aileron Regular"/>
            </a:endParaRPr>
          </a:p>
          <a:p>
            <a:pPr algn="just">
              <a:lnSpc>
                <a:spcPts val="4500"/>
              </a:lnSpc>
            </a:pPr>
            <a:endParaRPr lang="en-US" sz="3000" spc="150">
              <a:solidFill>
                <a:srgbClr val="191919"/>
              </a:solidFill>
              <a:latin typeface="Aileron Regular"/>
            </a:endParaRPr>
          </a:p>
          <a:p>
            <a:pPr algn="just">
              <a:lnSpc>
                <a:spcPts val="4500"/>
              </a:lnSpc>
            </a:pPr>
            <a:endParaRPr lang="en-US" sz="3000" spc="150">
              <a:solidFill>
                <a:srgbClr val="191919"/>
              </a:solidFill>
              <a:latin typeface="Aileron Regular"/>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9096893" y="1079145"/>
            <a:ext cx="7842579" cy="8128710"/>
          </a:xfrm>
          <a:prstGeom prst="rect">
            <a:avLst/>
          </a:prstGeom>
        </p:spPr>
      </p:pic>
      <p:pic>
        <p:nvPicPr>
          <p:cNvPr id="3" name="Picture 3"/>
          <p:cNvPicPr>
            <a:picLocks noChangeAspect="1"/>
          </p:cNvPicPr>
          <p:nvPr/>
        </p:nvPicPr>
        <p:blipFill>
          <a:blip r:embed="rId4"/>
          <a:srcRect/>
          <a:stretch>
            <a:fillRect/>
          </a:stretch>
        </p:blipFill>
        <p:spPr>
          <a:xfrm>
            <a:off x="8681097" y="1564082"/>
            <a:ext cx="8992338" cy="7158835"/>
          </a:xfrm>
          <a:prstGeom prst="rect">
            <a:avLst/>
          </a:prstGeom>
        </p:spPr>
      </p:pic>
      <p:sp>
        <p:nvSpPr>
          <p:cNvPr id="4" name="TextBox 4"/>
          <p:cNvSpPr txBox="1"/>
          <p:nvPr/>
        </p:nvSpPr>
        <p:spPr>
          <a:xfrm>
            <a:off x="1442835" y="3784600"/>
            <a:ext cx="6872849" cy="2813050"/>
          </a:xfrm>
          <a:prstGeom prst="rect">
            <a:avLst/>
          </a:prstGeom>
        </p:spPr>
        <p:txBody>
          <a:bodyPr lIns="0" tIns="0" rIns="0" bIns="0" rtlCol="0" anchor="t">
            <a:spAutoFit/>
          </a:bodyPr>
          <a:lstStyle/>
          <a:p>
            <a:pPr algn="ctr">
              <a:lnSpc>
                <a:spcPts val="10999"/>
              </a:lnSpc>
            </a:pPr>
            <a:r>
              <a:rPr lang="en-US" sz="9999">
                <a:solidFill>
                  <a:srgbClr val="191919"/>
                </a:solidFill>
                <a:latin typeface="Halant Medium Bold"/>
              </a:rPr>
              <a:t>Why </a:t>
            </a:r>
          </a:p>
          <a:p>
            <a:pPr algn="ctr">
              <a:lnSpc>
                <a:spcPts val="10999"/>
              </a:lnSpc>
            </a:pPr>
            <a:r>
              <a:rPr lang="en-US" sz="9999">
                <a:solidFill>
                  <a:srgbClr val="191919"/>
                </a:solidFill>
                <a:latin typeface="Halant Medium Bold"/>
              </a:rPr>
              <a:t>Scrapवाला?</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565483" y="1119424"/>
            <a:ext cx="11157034" cy="1168908"/>
          </a:xfrm>
          <a:prstGeom prst="rect">
            <a:avLst/>
          </a:prstGeom>
        </p:spPr>
        <p:txBody>
          <a:bodyPr lIns="0" tIns="0" rIns="0" bIns="0" rtlCol="0" anchor="t">
            <a:spAutoFit/>
          </a:bodyPr>
          <a:lstStyle/>
          <a:p>
            <a:pPr algn="ctr">
              <a:lnSpc>
                <a:spcPts val="4716"/>
              </a:lnSpc>
            </a:pPr>
            <a:r>
              <a:rPr lang="en-US" sz="3600" spc="107">
                <a:solidFill>
                  <a:srgbClr val="191919"/>
                </a:solidFill>
                <a:latin typeface="Halant Medium Bold"/>
              </a:rPr>
              <a:t>Why </a:t>
            </a:r>
          </a:p>
          <a:p>
            <a:pPr marL="0" lvl="0" indent="0" algn="ctr">
              <a:lnSpc>
                <a:spcPts val="4716"/>
              </a:lnSpc>
              <a:spcBef>
                <a:spcPct val="0"/>
              </a:spcBef>
            </a:pPr>
            <a:r>
              <a:rPr lang="en-US" sz="3600" spc="107">
                <a:solidFill>
                  <a:srgbClr val="191919"/>
                </a:solidFill>
                <a:latin typeface="Halant Medium Bold"/>
              </a:rPr>
              <a:t>Scrapवाला?</a:t>
            </a:r>
          </a:p>
        </p:txBody>
      </p:sp>
      <p:grpSp>
        <p:nvGrpSpPr>
          <p:cNvPr id="3" name="Group 3"/>
          <p:cNvGrpSpPr/>
          <p:nvPr/>
        </p:nvGrpSpPr>
        <p:grpSpPr>
          <a:xfrm>
            <a:off x="1028700" y="2974132"/>
            <a:ext cx="8115300" cy="3168537"/>
            <a:chOff x="0" y="0"/>
            <a:chExt cx="14783849" cy="5772204"/>
          </a:xfrm>
        </p:grpSpPr>
        <p:sp>
          <p:nvSpPr>
            <p:cNvPr id="4" name="Freeform 4"/>
            <p:cNvSpPr/>
            <p:nvPr/>
          </p:nvSpPr>
          <p:spPr>
            <a:xfrm>
              <a:off x="0" y="0"/>
              <a:ext cx="14783850" cy="5772204"/>
            </a:xfrm>
            <a:custGeom>
              <a:avLst/>
              <a:gdLst/>
              <a:ahLst/>
              <a:cxnLst/>
              <a:rect l="l" t="t" r="r" b="b"/>
              <a:pathLst>
                <a:path w="14783850" h="5772204">
                  <a:moveTo>
                    <a:pt x="0" y="0"/>
                  </a:moveTo>
                  <a:lnTo>
                    <a:pt x="0" y="5772204"/>
                  </a:lnTo>
                  <a:lnTo>
                    <a:pt x="14783850" y="5772204"/>
                  </a:lnTo>
                  <a:lnTo>
                    <a:pt x="14783850" y="0"/>
                  </a:lnTo>
                  <a:lnTo>
                    <a:pt x="0" y="0"/>
                  </a:lnTo>
                  <a:close/>
                  <a:moveTo>
                    <a:pt x="14722889" y="5711244"/>
                  </a:moveTo>
                  <a:lnTo>
                    <a:pt x="59690" y="5711244"/>
                  </a:lnTo>
                  <a:lnTo>
                    <a:pt x="59690" y="59690"/>
                  </a:lnTo>
                  <a:lnTo>
                    <a:pt x="14722889" y="59690"/>
                  </a:lnTo>
                  <a:lnTo>
                    <a:pt x="14722889" y="5711244"/>
                  </a:lnTo>
                  <a:close/>
                </a:path>
              </a:pathLst>
            </a:custGeom>
            <a:solidFill>
              <a:srgbClr val="191919">
                <a:alpha val="19608"/>
              </a:srgbClr>
            </a:solidFill>
          </p:spPr>
        </p:sp>
      </p:grpSp>
      <p:grpSp>
        <p:nvGrpSpPr>
          <p:cNvPr id="5" name="Group 5"/>
          <p:cNvGrpSpPr/>
          <p:nvPr/>
        </p:nvGrpSpPr>
        <p:grpSpPr>
          <a:xfrm>
            <a:off x="1028700" y="6103516"/>
            <a:ext cx="8115300" cy="3168537"/>
            <a:chOff x="0" y="0"/>
            <a:chExt cx="14783849" cy="5772204"/>
          </a:xfrm>
        </p:grpSpPr>
        <p:sp>
          <p:nvSpPr>
            <p:cNvPr id="6" name="Freeform 6"/>
            <p:cNvSpPr/>
            <p:nvPr/>
          </p:nvSpPr>
          <p:spPr>
            <a:xfrm>
              <a:off x="0" y="0"/>
              <a:ext cx="14783850" cy="5772204"/>
            </a:xfrm>
            <a:custGeom>
              <a:avLst/>
              <a:gdLst/>
              <a:ahLst/>
              <a:cxnLst/>
              <a:rect l="l" t="t" r="r" b="b"/>
              <a:pathLst>
                <a:path w="14783850" h="5772204">
                  <a:moveTo>
                    <a:pt x="0" y="0"/>
                  </a:moveTo>
                  <a:lnTo>
                    <a:pt x="0" y="5772204"/>
                  </a:lnTo>
                  <a:lnTo>
                    <a:pt x="14783850" y="5772204"/>
                  </a:lnTo>
                  <a:lnTo>
                    <a:pt x="14783850" y="0"/>
                  </a:lnTo>
                  <a:lnTo>
                    <a:pt x="0" y="0"/>
                  </a:lnTo>
                  <a:close/>
                  <a:moveTo>
                    <a:pt x="14722889" y="5711244"/>
                  </a:moveTo>
                  <a:lnTo>
                    <a:pt x="59690" y="5711244"/>
                  </a:lnTo>
                  <a:lnTo>
                    <a:pt x="59690" y="59690"/>
                  </a:lnTo>
                  <a:lnTo>
                    <a:pt x="14722889" y="59690"/>
                  </a:lnTo>
                  <a:lnTo>
                    <a:pt x="14722889" y="5711244"/>
                  </a:lnTo>
                  <a:close/>
                </a:path>
              </a:pathLst>
            </a:custGeom>
            <a:solidFill>
              <a:srgbClr val="191919">
                <a:alpha val="19608"/>
              </a:srgbClr>
            </a:solidFill>
          </p:spPr>
        </p:sp>
      </p:grpSp>
      <p:grpSp>
        <p:nvGrpSpPr>
          <p:cNvPr id="7" name="Group 7"/>
          <p:cNvGrpSpPr/>
          <p:nvPr/>
        </p:nvGrpSpPr>
        <p:grpSpPr>
          <a:xfrm>
            <a:off x="9118600" y="2974132"/>
            <a:ext cx="8115300" cy="3168537"/>
            <a:chOff x="0" y="0"/>
            <a:chExt cx="14783849" cy="5772204"/>
          </a:xfrm>
        </p:grpSpPr>
        <p:sp>
          <p:nvSpPr>
            <p:cNvPr id="8" name="Freeform 8"/>
            <p:cNvSpPr/>
            <p:nvPr/>
          </p:nvSpPr>
          <p:spPr>
            <a:xfrm>
              <a:off x="0" y="0"/>
              <a:ext cx="14783850" cy="5772204"/>
            </a:xfrm>
            <a:custGeom>
              <a:avLst/>
              <a:gdLst/>
              <a:ahLst/>
              <a:cxnLst/>
              <a:rect l="l" t="t" r="r" b="b"/>
              <a:pathLst>
                <a:path w="14783850" h="5772204">
                  <a:moveTo>
                    <a:pt x="0" y="0"/>
                  </a:moveTo>
                  <a:lnTo>
                    <a:pt x="0" y="5772204"/>
                  </a:lnTo>
                  <a:lnTo>
                    <a:pt x="14783850" y="5772204"/>
                  </a:lnTo>
                  <a:lnTo>
                    <a:pt x="14783850" y="0"/>
                  </a:lnTo>
                  <a:lnTo>
                    <a:pt x="0" y="0"/>
                  </a:lnTo>
                  <a:close/>
                  <a:moveTo>
                    <a:pt x="14722889" y="5711244"/>
                  </a:moveTo>
                  <a:lnTo>
                    <a:pt x="59690" y="5711244"/>
                  </a:lnTo>
                  <a:lnTo>
                    <a:pt x="59690" y="59690"/>
                  </a:lnTo>
                  <a:lnTo>
                    <a:pt x="14722889" y="59690"/>
                  </a:lnTo>
                  <a:lnTo>
                    <a:pt x="14722889" y="5711244"/>
                  </a:lnTo>
                  <a:close/>
                </a:path>
              </a:pathLst>
            </a:custGeom>
            <a:solidFill>
              <a:srgbClr val="191919">
                <a:alpha val="19608"/>
              </a:srgbClr>
            </a:solidFill>
          </p:spPr>
        </p:sp>
      </p:grpSp>
      <p:grpSp>
        <p:nvGrpSpPr>
          <p:cNvPr id="9" name="Group 9"/>
          <p:cNvGrpSpPr/>
          <p:nvPr/>
        </p:nvGrpSpPr>
        <p:grpSpPr>
          <a:xfrm>
            <a:off x="9118600" y="6103516"/>
            <a:ext cx="8115300" cy="3168537"/>
            <a:chOff x="0" y="0"/>
            <a:chExt cx="14783849" cy="5772204"/>
          </a:xfrm>
        </p:grpSpPr>
        <p:sp>
          <p:nvSpPr>
            <p:cNvPr id="10" name="Freeform 10"/>
            <p:cNvSpPr/>
            <p:nvPr/>
          </p:nvSpPr>
          <p:spPr>
            <a:xfrm>
              <a:off x="0" y="0"/>
              <a:ext cx="14783850" cy="5772204"/>
            </a:xfrm>
            <a:custGeom>
              <a:avLst/>
              <a:gdLst/>
              <a:ahLst/>
              <a:cxnLst/>
              <a:rect l="l" t="t" r="r" b="b"/>
              <a:pathLst>
                <a:path w="14783850" h="5772204">
                  <a:moveTo>
                    <a:pt x="0" y="0"/>
                  </a:moveTo>
                  <a:lnTo>
                    <a:pt x="0" y="5772204"/>
                  </a:lnTo>
                  <a:lnTo>
                    <a:pt x="14783850" y="5772204"/>
                  </a:lnTo>
                  <a:lnTo>
                    <a:pt x="14783850" y="0"/>
                  </a:lnTo>
                  <a:lnTo>
                    <a:pt x="0" y="0"/>
                  </a:lnTo>
                  <a:close/>
                  <a:moveTo>
                    <a:pt x="14722889" y="5711244"/>
                  </a:moveTo>
                  <a:lnTo>
                    <a:pt x="59690" y="5711244"/>
                  </a:lnTo>
                  <a:lnTo>
                    <a:pt x="59690" y="59690"/>
                  </a:lnTo>
                  <a:lnTo>
                    <a:pt x="14722889" y="59690"/>
                  </a:lnTo>
                  <a:lnTo>
                    <a:pt x="14722889" y="5711244"/>
                  </a:lnTo>
                  <a:close/>
                </a:path>
              </a:pathLst>
            </a:custGeom>
            <a:solidFill>
              <a:srgbClr val="191919">
                <a:alpha val="19608"/>
              </a:srgbClr>
            </a:solidFill>
          </p:spPr>
        </p:sp>
      </p:grpSp>
      <p:sp>
        <p:nvSpPr>
          <p:cNvPr id="11" name="AutoShape 11"/>
          <p:cNvSpPr/>
          <p:nvPr/>
        </p:nvSpPr>
        <p:spPr>
          <a:xfrm>
            <a:off x="7833163" y="4870945"/>
            <a:ext cx="1294962" cy="1251621"/>
          </a:xfrm>
          <a:prstGeom prst="rect">
            <a:avLst/>
          </a:prstGeom>
          <a:solidFill>
            <a:srgbClr val="86EAE9"/>
          </a:solidFill>
        </p:spPr>
      </p:sp>
      <p:sp>
        <p:nvSpPr>
          <p:cNvPr id="12" name="AutoShape 12"/>
          <p:cNvSpPr/>
          <p:nvPr/>
        </p:nvSpPr>
        <p:spPr>
          <a:xfrm>
            <a:off x="9134475" y="4870945"/>
            <a:ext cx="1294962" cy="1251621"/>
          </a:xfrm>
          <a:prstGeom prst="rect">
            <a:avLst/>
          </a:prstGeom>
          <a:solidFill>
            <a:srgbClr val="3EDAD8"/>
          </a:solidFill>
        </p:spPr>
      </p:sp>
      <p:sp>
        <p:nvSpPr>
          <p:cNvPr id="13" name="AutoShape 13"/>
          <p:cNvSpPr/>
          <p:nvPr/>
        </p:nvSpPr>
        <p:spPr>
          <a:xfrm>
            <a:off x="7833163" y="6133144"/>
            <a:ext cx="1294962" cy="1251621"/>
          </a:xfrm>
          <a:prstGeom prst="rect">
            <a:avLst/>
          </a:prstGeom>
          <a:solidFill>
            <a:srgbClr val="37C9EF"/>
          </a:solidFill>
        </p:spPr>
      </p:sp>
      <p:sp>
        <p:nvSpPr>
          <p:cNvPr id="14" name="AutoShape 14"/>
          <p:cNvSpPr/>
          <p:nvPr/>
        </p:nvSpPr>
        <p:spPr>
          <a:xfrm>
            <a:off x="9134475" y="6133144"/>
            <a:ext cx="1294962" cy="1251621"/>
          </a:xfrm>
          <a:prstGeom prst="rect">
            <a:avLst/>
          </a:prstGeom>
          <a:solidFill>
            <a:srgbClr val="2C92D5"/>
          </a:solidFill>
        </p:spPr>
      </p:sp>
      <p:grpSp>
        <p:nvGrpSpPr>
          <p:cNvPr id="15" name="Group 15"/>
          <p:cNvGrpSpPr/>
          <p:nvPr/>
        </p:nvGrpSpPr>
        <p:grpSpPr>
          <a:xfrm>
            <a:off x="1681441" y="3960123"/>
            <a:ext cx="5674684" cy="1196555"/>
            <a:chOff x="0" y="0"/>
            <a:chExt cx="7566245" cy="1595407"/>
          </a:xfrm>
        </p:grpSpPr>
        <p:sp>
          <p:nvSpPr>
            <p:cNvPr id="16" name="TextBox 16"/>
            <p:cNvSpPr txBox="1"/>
            <p:nvPr/>
          </p:nvSpPr>
          <p:spPr>
            <a:xfrm>
              <a:off x="0" y="649256"/>
              <a:ext cx="7566245" cy="946150"/>
            </a:xfrm>
            <a:prstGeom prst="rect">
              <a:avLst/>
            </a:prstGeom>
          </p:spPr>
          <p:txBody>
            <a:bodyPr lIns="0" tIns="0" rIns="0" bIns="0" rtlCol="0" anchor="t">
              <a:spAutoFit/>
            </a:bodyPr>
            <a:lstStyle/>
            <a:p>
              <a:pPr>
                <a:lnSpc>
                  <a:spcPts val="2999"/>
                </a:lnSpc>
              </a:pPr>
              <a:r>
                <a:rPr lang="en-US" sz="1999" spc="39">
                  <a:solidFill>
                    <a:srgbClr val="191919"/>
                  </a:solidFill>
                  <a:latin typeface="Aileron Regular"/>
                </a:rPr>
                <a:t>We provide the best value for your scrap from our network of Recyclers.</a:t>
              </a:r>
            </a:p>
          </p:txBody>
        </p:sp>
        <p:sp>
          <p:nvSpPr>
            <p:cNvPr id="17" name="TextBox 17"/>
            <p:cNvSpPr txBox="1"/>
            <p:nvPr/>
          </p:nvSpPr>
          <p:spPr>
            <a:xfrm>
              <a:off x="0" y="-28575"/>
              <a:ext cx="7566245" cy="453771"/>
            </a:xfrm>
            <a:prstGeom prst="rect">
              <a:avLst/>
            </a:prstGeom>
          </p:spPr>
          <p:txBody>
            <a:bodyPr lIns="0" tIns="0" rIns="0" bIns="0" rtlCol="0" anchor="t">
              <a:spAutoFit/>
            </a:bodyPr>
            <a:lstStyle/>
            <a:p>
              <a:pPr marL="0" lvl="0" indent="0">
                <a:lnSpc>
                  <a:spcPts val="2709"/>
                </a:lnSpc>
                <a:spcBef>
                  <a:spcPct val="0"/>
                </a:spcBef>
              </a:pPr>
              <a:r>
                <a:rPr lang="en-US" sz="2100" spc="81">
                  <a:solidFill>
                    <a:srgbClr val="191919"/>
                  </a:solidFill>
                  <a:latin typeface="Aileron Regular Bold"/>
                </a:rPr>
                <a:t>Best Rates</a:t>
              </a:r>
            </a:p>
          </p:txBody>
        </p:sp>
      </p:grpSp>
      <p:grpSp>
        <p:nvGrpSpPr>
          <p:cNvPr id="18" name="Group 18"/>
          <p:cNvGrpSpPr/>
          <p:nvPr/>
        </p:nvGrpSpPr>
        <p:grpSpPr>
          <a:xfrm>
            <a:off x="1681441" y="7089507"/>
            <a:ext cx="5674684" cy="1196555"/>
            <a:chOff x="0" y="0"/>
            <a:chExt cx="7566245" cy="1595407"/>
          </a:xfrm>
        </p:grpSpPr>
        <p:sp>
          <p:nvSpPr>
            <p:cNvPr id="19" name="TextBox 19"/>
            <p:cNvSpPr txBox="1"/>
            <p:nvPr/>
          </p:nvSpPr>
          <p:spPr>
            <a:xfrm>
              <a:off x="0" y="649256"/>
              <a:ext cx="7566245" cy="946150"/>
            </a:xfrm>
            <a:prstGeom prst="rect">
              <a:avLst/>
            </a:prstGeom>
          </p:spPr>
          <p:txBody>
            <a:bodyPr lIns="0" tIns="0" rIns="0" bIns="0" rtlCol="0" anchor="t">
              <a:spAutoFit/>
            </a:bodyPr>
            <a:lstStyle/>
            <a:p>
              <a:pPr>
                <a:lnSpc>
                  <a:spcPts val="2999"/>
                </a:lnSpc>
              </a:pPr>
              <a:r>
                <a:rPr lang="en-US" sz="1999" spc="39">
                  <a:solidFill>
                    <a:srgbClr val="191919"/>
                  </a:solidFill>
                  <a:latin typeface="Aileron Regular"/>
                </a:rPr>
                <a:t>We ensure responsible recycling of your scrap items.</a:t>
              </a:r>
            </a:p>
          </p:txBody>
        </p:sp>
        <p:sp>
          <p:nvSpPr>
            <p:cNvPr id="20" name="TextBox 20"/>
            <p:cNvSpPr txBox="1"/>
            <p:nvPr/>
          </p:nvSpPr>
          <p:spPr>
            <a:xfrm>
              <a:off x="0" y="-28575"/>
              <a:ext cx="7566245" cy="453771"/>
            </a:xfrm>
            <a:prstGeom prst="rect">
              <a:avLst/>
            </a:prstGeom>
          </p:spPr>
          <p:txBody>
            <a:bodyPr lIns="0" tIns="0" rIns="0" bIns="0" rtlCol="0" anchor="t">
              <a:spAutoFit/>
            </a:bodyPr>
            <a:lstStyle/>
            <a:p>
              <a:pPr marL="0" lvl="0" indent="0">
                <a:lnSpc>
                  <a:spcPts val="2709"/>
                </a:lnSpc>
                <a:spcBef>
                  <a:spcPct val="0"/>
                </a:spcBef>
              </a:pPr>
              <a:r>
                <a:rPr lang="en-US" sz="2100" spc="81">
                  <a:solidFill>
                    <a:srgbClr val="191919"/>
                  </a:solidFill>
                  <a:latin typeface="Aileron Regular Bold"/>
                </a:rPr>
                <a:t>Eco-friendly</a:t>
              </a:r>
            </a:p>
          </p:txBody>
        </p:sp>
      </p:grpSp>
      <p:grpSp>
        <p:nvGrpSpPr>
          <p:cNvPr id="21" name="Group 21"/>
          <p:cNvGrpSpPr/>
          <p:nvPr/>
        </p:nvGrpSpPr>
        <p:grpSpPr>
          <a:xfrm>
            <a:off x="11117018" y="3960123"/>
            <a:ext cx="5674684" cy="1196555"/>
            <a:chOff x="0" y="0"/>
            <a:chExt cx="7566245" cy="1595407"/>
          </a:xfrm>
        </p:grpSpPr>
        <p:sp>
          <p:nvSpPr>
            <p:cNvPr id="22" name="TextBox 22"/>
            <p:cNvSpPr txBox="1"/>
            <p:nvPr/>
          </p:nvSpPr>
          <p:spPr>
            <a:xfrm>
              <a:off x="0" y="649256"/>
              <a:ext cx="7566245" cy="946150"/>
            </a:xfrm>
            <a:prstGeom prst="rect">
              <a:avLst/>
            </a:prstGeom>
          </p:spPr>
          <p:txBody>
            <a:bodyPr lIns="0" tIns="0" rIns="0" bIns="0" rtlCol="0" anchor="t">
              <a:spAutoFit/>
            </a:bodyPr>
            <a:lstStyle/>
            <a:p>
              <a:pPr>
                <a:lnSpc>
                  <a:spcPts val="2999"/>
                </a:lnSpc>
              </a:pPr>
              <a:r>
                <a:rPr lang="en-US" sz="1999" spc="39">
                  <a:solidFill>
                    <a:srgbClr val="191919"/>
                  </a:solidFill>
                  <a:latin typeface="Aileron Regular"/>
                </a:rPr>
                <a:t>Doorstep pickup according to user's convenient date &amp; time.</a:t>
              </a:r>
            </a:p>
          </p:txBody>
        </p:sp>
        <p:sp>
          <p:nvSpPr>
            <p:cNvPr id="23" name="TextBox 23"/>
            <p:cNvSpPr txBox="1"/>
            <p:nvPr/>
          </p:nvSpPr>
          <p:spPr>
            <a:xfrm>
              <a:off x="0" y="-28575"/>
              <a:ext cx="7566245" cy="453771"/>
            </a:xfrm>
            <a:prstGeom prst="rect">
              <a:avLst/>
            </a:prstGeom>
          </p:spPr>
          <p:txBody>
            <a:bodyPr lIns="0" tIns="0" rIns="0" bIns="0" rtlCol="0" anchor="t">
              <a:spAutoFit/>
            </a:bodyPr>
            <a:lstStyle/>
            <a:p>
              <a:pPr marL="0" lvl="0" indent="0">
                <a:lnSpc>
                  <a:spcPts val="2709"/>
                </a:lnSpc>
                <a:spcBef>
                  <a:spcPct val="0"/>
                </a:spcBef>
              </a:pPr>
              <a:r>
                <a:rPr lang="en-US" sz="2100" spc="81">
                  <a:solidFill>
                    <a:srgbClr val="191919"/>
                  </a:solidFill>
                  <a:latin typeface="Aileron Regular Bold"/>
                </a:rPr>
                <a:t>Convenience</a:t>
              </a:r>
            </a:p>
          </p:txBody>
        </p:sp>
      </p:grpSp>
      <p:grpSp>
        <p:nvGrpSpPr>
          <p:cNvPr id="24" name="Group 24"/>
          <p:cNvGrpSpPr/>
          <p:nvPr/>
        </p:nvGrpSpPr>
        <p:grpSpPr>
          <a:xfrm>
            <a:off x="11117018" y="7091623"/>
            <a:ext cx="5674684" cy="1196555"/>
            <a:chOff x="0" y="0"/>
            <a:chExt cx="7566245" cy="1595407"/>
          </a:xfrm>
        </p:grpSpPr>
        <p:sp>
          <p:nvSpPr>
            <p:cNvPr id="25" name="TextBox 25"/>
            <p:cNvSpPr txBox="1"/>
            <p:nvPr/>
          </p:nvSpPr>
          <p:spPr>
            <a:xfrm>
              <a:off x="0" y="649256"/>
              <a:ext cx="7566245" cy="946150"/>
            </a:xfrm>
            <a:prstGeom prst="rect">
              <a:avLst/>
            </a:prstGeom>
          </p:spPr>
          <p:txBody>
            <a:bodyPr lIns="0" tIns="0" rIns="0" bIns="0" rtlCol="0" anchor="t">
              <a:spAutoFit/>
            </a:bodyPr>
            <a:lstStyle/>
            <a:p>
              <a:pPr>
                <a:lnSpc>
                  <a:spcPts val="2999"/>
                </a:lnSpc>
              </a:pPr>
              <a:r>
                <a:rPr lang="en-US" sz="1999" spc="39">
                  <a:solidFill>
                    <a:srgbClr val="191919"/>
                  </a:solidFill>
                  <a:latin typeface="Aileron Regular"/>
                </a:rPr>
                <a:t>Trained &amp; Verified Pickup Staff with Swapeco Smart Weighing Scale</a:t>
              </a:r>
            </a:p>
          </p:txBody>
        </p:sp>
        <p:sp>
          <p:nvSpPr>
            <p:cNvPr id="26" name="TextBox 26"/>
            <p:cNvSpPr txBox="1"/>
            <p:nvPr/>
          </p:nvSpPr>
          <p:spPr>
            <a:xfrm>
              <a:off x="0" y="-28575"/>
              <a:ext cx="7566245" cy="453771"/>
            </a:xfrm>
            <a:prstGeom prst="rect">
              <a:avLst/>
            </a:prstGeom>
          </p:spPr>
          <p:txBody>
            <a:bodyPr lIns="0" tIns="0" rIns="0" bIns="0" rtlCol="0" anchor="t">
              <a:spAutoFit/>
            </a:bodyPr>
            <a:lstStyle/>
            <a:p>
              <a:pPr marL="0" lvl="0" indent="0">
                <a:lnSpc>
                  <a:spcPts val="2709"/>
                </a:lnSpc>
                <a:spcBef>
                  <a:spcPct val="0"/>
                </a:spcBef>
              </a:pPr>
              <a:r>
                <a:rPr lang="en-US" sz="2100" spc="81">
                  <a:solidFill>
                    <a:srgbClr val="191919"/>
                  </a:solidFill>
                  <a:latin typeface="Aileron Regular Bold"/>
                </a:rPr>
                <a:t>Trust</a:t>
              </a:r>
            </a:p>
          </p:txBody>
        </p:sp>
      </p:grpSp>
      <p:sp>
        <p:nvSpPr>
          <p:cNvPr id="27" name="TextBox 27"/>
          <p:cNvSpPr txBox="1"/>
          <p:nvPr/>
        </p:nvSpPr>
        <p:spPr>
          <a:xfrm>
            <a:off x="8181411" y="5227515"/>
            <a:ext cx="598466" cy="481330"/>
          </a:xfrm>
          <a:prstGeom prst="rect">
            <a:avLst/>
          </a:prstGeom>
        </p:spPr>
        <p:txBody>
          <a:bodyPr lIns="0" tIns="0" rIns="0" bIns="0" rtlCol="0" anchor="t">
            <a:spAutoFit/>
          </a:bodyPr>
          <a:lstStyle/>
          <a:p>
            <a:pPr algn="ctr">
              <a:lnSpc>
                <a:spcPts val="3919"/>
              </a:lnSpc>
              <a:spcBef>
                <a:spcPct val="0"/>
              </a:spcBef>
            </a:pPr>
            <a:r>
              <a:rPr lang="en-US" sz="2800">
                <a:solidFill>
                  <a:srgbClr val="FFFFFF"/>
                </a:solidFill>
                <a:latin typeface="Aileron Heavy Bold"/>
              </a:rPr>
              <a:t>B</a:t>
            </a:r>
          </a:p>
        </p:txBody>
      </p:sp>
      <p:sp>
        <p:nvSpPr>
          <p:cNvPr id="28" name="TextBox 28"/>
          <p:cNvSpPr txBox="1"/>
          <p:nvPr/>
        </p:nvSpPr>
        <p:spPr>
          <a:xfrm>
            <a:off x="9482723" y="5227515"/>
            <a:ext cx="598466" cy="481330"/>
          </a:xfrm>
          <a:prstGeom prst="rect">
            <a:avLst/>
          </a:prstGeom>
        </p:spPr>
        <p:txBody>
          <a:bodyPr lIns="0" tIns="0" rIns="0" bIns="0" rtlCol="0" anchor="t">
            <a:spAutoFit/>
          </a:bodyPr>
          <a:lstStyle/>
          <a:p>
            <a:pPr algn="ctr">
              <a:lnSpc>
                <a:spcPts val="3919"/>
              </a:lnSpc>
              <a:spcBef>
                <a:spcPct val="0"/>
              </a:spcBef>
            </a:pPr>
            <a:r>
              <a:rPr lang="en-US" sz="2800">
                <a:solidFill>
                  <a:srgbClr val="FFFFFF"/>
                </a:solidFill>
                <a:latin typeface="Aileron Heavy Bold"/>
              </a:rPr>
              <a:t>C</a:t>
            </a:r>
          </a:p>
        </p:txBody>
      </p:sp>
      <p:sp>
        <p:nvSpPr>
          <p:cNvPr id="29" name="TextBox 29"/>
          <p:cNvSpPr txBox="1"/>
          <p:nvPr/>
        </p:nvSpPr>
        <p:spPr>
          <a:xfrm>
            <a:off x="8181411" y="6489714"/>
            <a:ext cx="598466" cy="481330"/>
          </a:xfrm>
          <a:prstGeom prst="rect">
            <a:avLst/>
          </a:prstGeom>
        </p:spPr>
        <p:txBody>
          <a:bodyPr lIns="0" tIns="0" rIns="0" bIns="0" rtlCol="0" anchor="t">
            <a:spAutoFit/>
          </a:bodyPr>
          <a:lstStyle/>
          <a:p>
            <a:pPr algn="ctr">
              <a:lnSpc>
                <a:spcPts val="3919"/>
              </a:lnSpc>
              <a:spcBef>
                <a:spcPct val="0"/>
              </a:spcBef>
            </a:pPr>
            <a:r>
              <a:rPr lang="en-US" sz="2800">
                <a:solidFill>
                  <a:srgbClr val="FFFFFF"/>
                </a:solidFill>
                <a:latin typeface="Aileron Heavy"/>
              </a:rPr>
              <a:t>E</a:t>
            </a:r>
          </a:p>
        </p:txBody>
      </p:sp>
      <p:sp>
        <p:nvSpPr>
          <p:cNvPr id="30" name="TextBox 30"/>
          <p:cNvSpPr txBox="1"/>
          <p:nvPr/>
        </p:nvSpPr>
        <p:spPr>
          <a:xfrm>
            <a:off x="9482723" y="6489714"/>
            <a:ext cx="598466" cy="481330"/>
          </a:xfrm>
          <a:prstGeom prst="rect">
            <a:avLst/>
          </a:prstGeom>
        </p:spPr>
        <p:txBody>
          <a:bodyPr lIns="0" tIns="0" rIns="0" bIns="0" rtlCol="0" anchor="t">
            <a:spAutoFit/>
          </a:bodyPr>
          <a:lstStyle/>
          <a:p>
            <a:pPr algn="ctr">
              <a:lnSpc>
                <a:spcPts val="3919"/>
              </a:lnSpc>
              <a:spcBef>
                <a:spcPct val="0"/>
              </a:spcBef>
            </a:pPr>
            <a:r>
              <a:rPr lang="en-US" sz="2800">
                <a:solidFill>
                  <a:srgbClr val="FFFFFF"/>
                </a:solidFill>
                <a:latin typeface="Aileron Heavy Bold"/>
              </a:rPr>
              <a:t>T</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357808" y="3392195"/>
            <a:ext cx="3194627" cy="6377683"/>
          </a:xfrm>
          <a:prstGeom prst="rect">
            <a:avLst/>
          </a:prstGeom>
          <a:solidFill>
            <a:srgbClr val="37C9EF"/>
          </a:solidFill>
        </p:spPr>
      </p:sp>
      <p:sp>
        <p:nvSpPr>
          <p:cNvPr id="3" name="AutoShape 3"/>
          <p:cNvSpPr/>
          <p:nvPr/>
        </p:nvSpPr>
        <p:spPr>
          <a:xfrm>
            <a:off x="2671448" y="3392195"/>
            <a:ext cx="3194627" cy="6377683"/>
          </a:xfrm>
          <a:prstGeom prst="rect">
            <a:avLst/>
          </a:prstGeom>
          <a:solidFill>
            <a:srgbClr val="3878D3"/>
          </a:solidFill>
        </p:spPr>
      </p:sp>
      <p:sp>
        <p:nvSpPr>
          <p:cNvPr id="4" name="AutoShape 4"/>
          <p:cNvSpPr/>
          <p:nvPr/>
        </p:nvSpPr>
        <p:spPr>
          <a:xfrm>
            <a:off x="2671448" y="4636345"/>
            <a:ext cx="3194627" cy="5133533"/>
          </a:xfrm>
          <a:prstGeom prst="rect">
            <a:avLst/>
          </a:prstGeom>
          <a:solidFill>
            <a:srgbClr val="FFFFFF">
              <a:alpha val="60000"/>
            </a:srgbClr>
          </a:solidFill>
        </p:spPr>
      </p:sp>
      <p:sp>
        <p:nvSpPr>
          <p:cNvPr id="5" name="TextBox 5"/>
          <p:cNvSpPr txBox="1"/>
          <p:nvPr/>
        </p:nvSpPr>
        <p:spPr>
          <a:xfrm>
            <a:off x="2990894" y="3694005"/>
            <a:ext cx="2555736" cy="837057"/>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ileron Regular Bold"/>
              </a:rPr>
              <a:t>FOR HOUSEHOLDS</a:t>
            </a:r>
          </a:p>
        </p:txBody>
      </p:sp>
      <p:sp>
        <p:nvSpPr>
          <p:cNvPr id="6" name="TextBox 6"/>
          <p:cNvSpPr txBox="1"/>
          <p:nvPr/>
        </p:nvSpPr>
        <p:spPr>
          <a:xfrm>
            <a:off x="2794387" y="5267325"/>
            <a:ext cx="2909821" cy="4360120"/>
          </a:xfrm>
          <a:prstGeom prst="rect">
            <a:avLst/>
          </a:prstGeom>
        </p:spPr>
        <p:txBody>
          <a:bodyPr lIns="0" tIns="0" rIns="0" bIns="0" rtlCol="0" anchor="t">
            <a:spAutoFit/>
          </a:bodyPr>
          <a:lstStyle/>
          <a:p>
            <a:pPr marL="498980" lvl="1" indent="-249490">
              <a:lnSpc>
                <a:spcPts val="3466"/>
              </a:lnSpc>
              <a:buFont typeface="Arial"/>
              <a:buChar char="•"/>
            </a:pPr>
            <a:r>
              <a:rPr lang="en-US" sz="2311" spc="115">
                <a:solidFill>
                  <a:srgbClr val="191919"/>
                </a:solidFill>
                <a:latin typeface="Aileron Regular"/>
              </a:rPr>
              <a:t>On-Demand Doorstep Pickups</a:t>
            </a:r>
          </a:p>
          <a:p>
            <a:pPr>
              <a:lnSpc>
                <a:spcPts val="3466"/>
              </a:lnSpc>
            </a:pPr>
            <a:endParaRPr lang="en-US" sz="2311" spc="115">
              <a:solidFill>
                <a:srgbClr val="191919"/>
              </a:solidFill>
              <a:latin typeface="Aileron Regular"/>
            </a:endParaRPr>
          </a:p>
          <a:p>
            <a:pPr marL="498980" lvl="1" indent="-249490">
              <a:lnSpc>
                <a:spcPts val="3466"/>
              </a:lnSpc>
              <a:buFont typeface="Arial"/>
              <a:buChar char="•"/>
            </a:pPr>
            <a:r>
              <a:rPr lang="en-US" sz="2311" spc="115">
                <a:solidFill>
                  <a:srgbClr val="191919"/>
                </a:solidFill>
                <a:latin typeface="Aileron Regular"/>
              </a:rPr>
              <a:t>Accurate Digital Weighing</a:t>
            </a:r>
          </a:p>
          <a:p>
            <a:pPr>
              <a:lnSpc>
                <a:spcPts val="3466"/>
              </a:lnSpc>
            </a:pPr>
            <a:endParaRPr lang="en-US" sz="2311" spc="115">
              <a:solidFill>
                <a:srgbClr val="191919"/>
              </a:solidFill>
              <a:latin typeface="Aileron Regular"/>
            </a:endParaRPr>
          </a:p>
          <a:p>
            <a:pPr marL="498980" lvl="1" indent="-249490">
              <a:lnSpc>
                <a:spcPts val="3466"/>
              </a:lnSpc>
              <a:buFont typeface="Arial"/>
              <a:buChar char="•"/>
            </a:pPr>
            <a:r>
              <a:rPr lang="en-US" sz="2311" spc="115">
                <a:solidFill>
                  <a:srgbClr val="191919"/>
                </a:solidFill>
                <a:latin typeface="Aileron Regular"/>
              </a:rPr>
              <a:t>Safety (Trained &amp; Verified Staff)</a:t>
            </a:r>
          </a:p>
          <a:p>
            <a:pPr>
              <a:lnSpc>
                <a:spcPts val="3466"/>
              </a:lnSpc>
            </a:pPr>
            <a:endParaRPr lang="en-US" sz="2311" spc="115">
              <a:solidFill>
                <a:srgbClr val="191919"/>
              </a:solidFill>
              <a:latin typeface="Aileron Regular"/>
            </a:endParaRPr>
          </a:p>
        </p:txBody>
      </p:sp>
      <p:grpSp>
        <p:nvGrpSpPr>
          <p:cNvPr id="7" name="Group 7"/>
          <p:cNvGrpSpPr/>
          <p:nvPr/>
        </p:nvGrpSpPr>
        <p:grpSpPr>
          <a:xfrm rot="-2700000">
            <a:off x="4019398" y="4377855"/>
            <a:ext cx="498728" cy="497930"/>
            <a:chOff x="0" y="0"/>
            <a:chExt cx="6350000" cy="6339840"/>
          </a:xfrm>
        </p:grpSpPr>
        <p:sp>
          <p:nvSpPr>
            <p:cNvPr id="8" name="Freeform 8"/>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878D3"/>
            </a:solidFill>
          </p:spPr>
        </p:sp>
      </p:grpSp>
      <p:sp>
        <p:nvSpPr>
          <p:cNvPr id="9" name="AutoShape 9"/>
          <p:cNvSpPr/>
          <p:nvPr/>
        </p:nvSpPr>
        <p:spPr>
          <a:xfrm>
            <a:off x="7357808" y="4636345"/>
            <a:ext cx="3194627" cy="5133533"/>
          </a:xfrm>
          <a:prstGeom prst="rect">
            <a:avLst/>
          </a:prstGeom>
          <a:solidFill>
            <a:srgbClr val="FFFFFF">
              <a:alpha val="60000"/>
            </a:srgbClr>
          </a:solidFill>
        </p:spPr>
      </p:sp>
      <p:sp>
        <p:nvSpPr>
          <p:cNvPr id="10" name="TextBox 10"/>
          <p:cNvSpPr txBox="1"/>
          <p:nvPr/>
        </p:nvSpPr>
        <p:spPr>
          <a:xfrm>
            <a:off x="7677253" y="3694005"/>
            <a:ext cx="2555736" cy="837057"/>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ileron Regular Bold"/>
              </a:rPr>
              <a:t>FOR BUSINESSES</a:t>
            </a:r>
          </a:p>
        </p:txBody>
      </p:sp>
      <p:grpSp>
        <p:nvGrpSpPr>
          <p:cNvPr id="11" name="Group 11"/>
          <p:cNvGrpSpPr/>
          <p:nvPr/>
        </p:nvGrpSpPr>
        <p:grpSpPr>
          <a:xfrm rot="-2700000">
            <a:off x="8705757" y="4387380"/>
            <a:ext cx="498728" cy="497930"/>
            <a:chOff x="0" y="0"/>
            <a:chExt cx="6350000" cy="6339840"/>
          </a:xfrm>
        </p:grpSpPr>
        <p:sp>
          <p:nvSpPr>
            <p:cNvPr id="12" name="Freeform 12"/>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sp>
      </p:grpSp>
      <p:sp>
        <p:nvSpPr>
          <p:cNvPr id="13" name="TextBox 13"/>
          <p:cNvSpPr txBox="1"/>
          <p:nvPr/>
        </p:nvSpPr>
        <p:spPr>
          <a:xfrm>
            <a:off x="1348146" y="1414699"/>
            <a:ext cx="15911154" cy="578358"/>
          </a:xfrm>
          <a:prstGeom prst="rect">
            <a:avLst/>
          </a:prstGeom>
        </p:spPr>
        <p:txBody>
          <a:bodyPr lIns="0" tIns="0" rIns="0" bIns="0" rtlCol="0" anchor="t">
            <a:spAutoFit/>
          </a:bodyPr>
          <a:lstStyle/>
          <a:p>
            <a:pPr marL="0" lvl="0" indent="0" algn="ctr">
              <a:lnSpc>
                <a:spcPts val="4716"/>
              </a:lnSpc>
              <a:spcBef>
                <a:spcPct val="0"/>
              </a:spcBef>
            </a:pPr>
            <a:r>
              <a:rPr lang="en-US" sz="3600" spc="107">
                <a:solidFill>
                  <a:srgbClr val="191919"/>
                </a:solidFill>
                <a:latin typeface="Halant Medium"/>
              </a:rPr>
              <a:t>Who can use </a:t>
            </a:r>
            <a:r>
              <a:rPr lang="en-US" sz="3600" spc="107">
                <a:solidFill>
                  <a:srgbClr val="191919"/>
                </a:solidFill>
                <a:latin typeface="Halant Medium Bold"/>
              </a:rPr>
              <a:t>Scrapवाला?</a:t>
            </a:r>
          </a:p>
        </p:txBody>
      </p:sp>
      <p:sp>
        <p:nvSpPr>
          <p:cNvPr id="14" name="TextBox 14"/>
          <p:cNvSpPr txBox="1"/>
          <p:nvPr/>
        </p:nvSpPr>
        <p:spPr>
          <a:xfrm>
            <a:off x="7500211" y="5267325"/>
            <a:ext cx="2909821" cy="4360120"/>
          </a:xfrm>
          <a:prstGeom prst="rect">
            <a:avLst/>
          </a:prstGeom>
        </p:spPr>
        <p:txBody>
          <a:bodyPr lIns="0" tIns="0" rIns="0" bIns="0" rtlCol="0" anchor="t">
            <a:spAutoFit/>
          </a:bodyPr>
          <a:lstStyle/>
          <a:p>
            <a:pPr marL="498980" lvl="1" indent="-249490">
              <a:lnSpc>
                <a:spcPts val="3466"/>
              </a:lnSpc>
              <a:buFont typeface="Arial"/>
              <a:buChar char="•"/>
            </a:pPr>
            <a:r>
              <a:rPr lang="en-US" sz="2311" spc="115">
                <a:solidFill>
                  <a:srgbClr val="191919"/>
                </a:solidFill>
                <a:latin typeface="Aileron Regular"/>
              </a:rPr>
              <a:t>Formal Payments &amp; Documentation</a:t>
            </a:r>
          </a:p>
          <a:p>
            <a:pPr>
              <a:lnSpc>
                <a:spcPts val="3466"/>
              </a:lnSpc>
            </a:pPr>
            <a:endParaRPr lang="en-US" sz="2311" spc="115">
              <a:solidFill>
                <a:srgbClr val="191919"/>
              </a:solidFill>
              <a:latin typeface="Aileron Regular"/>
            </a:endParaRPr>
          </a:p>
          <a:p>
            <a:pPr marL="498980" lvl="1" indent="-249490">
              <a:lnSpc>
                <a:spcPts val="3466"/>
              </a:lnSpc>
              <a:buFont typeface="Arial"/>
              <a:buChar char="•"/>
            </a:pPr>
            <a:r>
              <a:rPr lang="en-US" sz="2311" spc="115">
                <a:solidFill>
                  <a:srgbClr val="191919"/>
                </a:solidFill>
                <a:latin typeface="Aileron Regular"/>
              </a:rPr>
              <a:t>Sustainability Reports</a:t>
            </a:r>
          </a:p>
          <a:p>
            <a:pPr>
              <a:lnSpc>
                <a:spcPts val="3466"/>
              </a:lnSpc>
            </a:pPr>
            <a:endParaRPr lang="en-US" sz="2311" spc="115">
              <a:solidFill>
                <a:srgbClr val="191919"/>
              </a:solidFill>
              <a:latin typeface="Aileron Regular"/>
            </a:endParaRPr>
          </a:p>
          <a:p>
            <a:pPr marL="498980" lvl="1" indent="-249490">
              <a:lnSpc>
                <a:spcPts val="3466"/>
              </a:lnSpc>
              <a:buFont typeface="Arial"/>
              <a:buChar char="•"/>
            </a:pPr>
            <a:r>
              <a:rPr lang="en-US" sz="2311" spc="115">
                <a:solidFill>
                  <a:srgbClr val="191919"/>
                </a:solidFill>
                <a:latin typeface="Aileron Regular"/>
              </a:rPr>
              <a:t>Competitive Prices</a:t>
            </a:r>
          </a:p>
          <a:p>
            <a:pPr>
              <a:lnSpc>
                <a:spcPts val="3466"/>
              </a:lnSpc>
            </a:pPr>
            <a:endParaRPr lang="en-US" sz="2311" spc="115">
              <a:solidFill>
                <a:srgbClr val="191919"/>
              </a:solidFill>
              <a:latin typeface="Aileron Regular"/>
            </a:endParaRPr>
          </a:p>
        </p:txBody>
      </p:sp>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765869" y="2069829"/>
            <a:ext cx="2393384" cy="3894561"/>
          </a:xfrm>
          <a:prstGeom prst="rect">
            <a:avLst/>
          </a:prstGeom>
        </p:spPr>
      </p:pic>
      <p:pic>
        <p:nvPicPr>
          <p:cNvPr id="16" name="Picture 1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880795" y="6225635"/>
            <a:ext cx="1389512" cy="3032665"/>
          </a:xfrm>
          <a:prstGeom prst="rect">
            <a:avLst/>
          </a:prstGeom>
        </p:spPr>
      </p:pic>
      <p:pic>
        <p:nvPicPr>
          <p:cNvPr id="17" name="Picture 1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165159" y="4448057"/>
            <a:ext cx="1191010" cy="30326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52160" y="1110292"/>
            <a:ext cx="1966665" cy="1966665"/>
          </a:xfrm>
          <a:prstGeom prst="rect">
            <a:avLst/>
          </a:prstGeom>
        </p:spPr>
      </p:pic>
      <p:sp>
        <p:nvSpPr>
          <p:cNvPr id="3" name="TextBox 3"/>
          <p:cNvSpPr txBox="1"/>
          <p:nvPr/>
        </p:nvSpPr>
        <p:spPr>
          <a:xfrm>
            <a:off x="2352101" y="1656427"/>
            <a:ext cx="10642612" cy="855345"/>
          </a:xfrm>
          <a:prstGeom prst="rect">
            <a:avLst/>
          </a:prstGeom>
        </p:spPr>
        <p:txBody>
          <a:bodyPr lIns="0" tIns="0" rIns="0" bIns="0" rtlCol="0" anchor="t">
            <a:spAutoFit/>
          </a:bodyPr>
          <a:lstStyle/>
          <a:p>
            <a:pPr>
              <a:lnSpc>
                <a:spcPts val="6765"/>
              </a:lnSpc>
            </a:pPr>
            <a:r>
              <a:rPr lang="en-US" sz="5500" spc="330">
                <a:solidFill>
                  <a:srgbClr val="191919"/>
                </a:solidFill>
                <a:latin typeface="Aileron Heavy"/>
              </a:rPr>
              <a:t>FrontEnd Used</a:t>
            </a:r>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5570" b="5570"/>
          <a:stretch>
            <a:fillRect/>
          </a:stretch>
        </p:blipFill>
        <p:spPr>
          <a:xfrm>
            <a:off x="2155595" y="5448636"/>
            <a:ext cx="1463230" cy="1300219"/>
          </a:xfrm>
          <a:prstGeom prst="rect">
            <a:avLst/>
          </a:prstGeom>
        </p:spPr>
      </p:pic>
      <p:grpSp>
        <p:nvGrpSpPr>
          <p:cNvPr id="5" name="Group 5"/>
          <p:cNvGrpSpPr/>
          <p:nvPr/>
        </p:nvGrpSpPr>
        <p:grpSpPr>
          <a:xfrm>
            <a:off x="5238075" y="4042984"/>
            <a:ext cx="12918779" cy="3365774"/>
            <a:chOff x="0" y="0"/>
            <a:chExt cx="17225038" cy="4487698"/>
          </a:xfrm>
        </p:grpSpPr>
        <p:sp>
          <p:nvSpPr>
            <p:cNvPr id="6" name="TextBox 6"/>
            <p:cNvSpPr txBox="1"/>
            <p:nvPr/>
          </p:nvSpPr>
          <p:spPr>
            <a:xfrm>
              <a:off x="0" y="-47625"/>
              <a:ext cx="17225038" cy="1041503"/>
            </a:xfrm>
            <a:prstGeom prst="rect">
              <a:avLst/>
            </a:prstGeom>
          </p:spPr>
          <p:txBody>
            <a:bodyPr lIns="0" tIns="0" rIns="0" bIns="0" rtlCol="0" anchor="t">
              <a:spAutoFit/>
            </a:bodyPr>
            <a:lstStyle/>
            <a:p>
              <a:pPr marL="0" lvl="0" indent="0" algn="ctr">
                <a:lnSpc>
                  <a:spcPts val="6420"/>
                </a:lnSpc>
                <a:spcBef>
                  <a:spcPct val="0"/>
                </a:spcBef>
              </a:pPr>
              <a:r>
                <a:rPr lang="en-US" sz="4977" spc="194">
                  <a:solidFill>
                    <a:srgbClr val="191919"/>
                  </a:solidFill>
                  <a:latin typeface="Aileron Regular Bold"/>
                </a:rPr>
                <a:t>REACT JS</a:t>
              </a:r>
            </a:p>
          </p:txBody>
        </p:sp>
        <p:sp>
          <p:nvSpPr>
            <p:cNvPr id="7" name="TextBox 7"/>
            <p:cNvSpPr txBox="1"/>
            <p:nvPr/>
          </p:nvSpPr>
          <p:spPr>
            <a:xfrm>
              <a:off x="0" y="1672295"/>
              <a:ext cx="17225038" cy="2815403"/>
            </a:xfrm>
            <a:prstGeom prst="rect">
              <a:avLst/>
            </a:prstGeom>
          </p:spPr>
          <p:txBody>
            <a:bodyPr lIns="0" tIns="0" rIns="0" bIns="0" rtlCol="0" anchor="t">
              <a:spAutoFit/>
            </a:bodyPr>
            <a:lstStyle/>
            <a:p>
              <a:pPr>
                <a:lnSpc>
                  <a:spcPts val="5743"/>
                </a:lnSpc>
              </a:pPr>
              <a:r>
                <a:rPr lang="en-US" sz="3828" spc="191">
                  <a:solidFill>
                    <a:srgbClr val="191919"/>
                  </a:solidFill>
                  <a:latin typeface="Aileron Regular"/>
                </a:rPr>
                <a:t>The React. js framework is an open-source JavaScript framework and library developed by Facebook. </a:t>
              </a:r>
            </a:p>
            <a:p>
              <a:pPr>
                <a:lnSpc>
                  <a:spcPts val="5743"/>
                </a:lnSpc>
              </a:pPr>
              <a:endParaRPr lang="en-US" sz="3828" spc="191">
                <a:solidFill>
                  <a:srgbClr val="191919"/>
                </a:solidFill>
                <a:latin typeface="Aileron Regular"/>
              </a:endParaRPr>
            </a:p>
          </p:txBody>
        </p:sp>
      </p:grpSp>
      <p:grpSp>
        <p:nvGrpSpPr>
          <p:cNvPr id="8" name="Group 8"/>
          <p:cNvGrpSpPr/>
          <p:nvPr/>
        </p:nvGrpSpPr>
        <p:grpSpPr>
          <a:xfrm>
            <a:off x="2635492" y="5987928"/>
            <a:ext cx="2733729" cy="221635"/>
            <a:chOff x="0" y="0"/>
            <a:chExt cx="6265849" cy="508000"/>
          </a:xfrm>
        </p:grpSpPr>
        <p:sp>
          <p:nvSpPr>
            <p:cNvPr id="9" name="Freeform 9"/>
            <p:cNvSpPr/>
            <p:nvPr/>
          </p:nvSpPr>
          <p:spPr>
            <a:xfrm>
              <a:off x="0" y="215900"/>
              <a:ext cx="5969939" cy="76200"/>
            </a:xfrm>
            <a:custGeom>
              <a:avLst/>
              <a:gdLst/>
              <a:ahLst/>
              <a:cxnLst/>
              <a:rect l="l" t="t" r="r" b="b"/>
              <a:pathLst>
                <a:path w="5969939" h="76200">
                  <a:moveTo>
                    <a:pt x="0" y="0"/>
                  </a:moveTo>
                  <a:lnTo>
                    <a:pt x="5969939" y="0"/>
                  </a:lnTo>
                  <a:lnTo>
                    <a:pt x="5969939" y="76200"/>
                  </a:lnTo>
                  <a:lnTo>
                    <a:pt x="0" y="76200"/>
                  </a:lnTo>
                  <a:close/>
                </a:path>
              </a:pathLst>
            </a:custGeom>
            <a:solidFill>
              <a:srgbClr val="86EAE9"/>
            </a:solidFill>
          </p:spPr>
        </p:sp>
        <p:sp>
          <p:nvSpPr>
            <p:cNvPr id="10" name="Freeform 10"/>
            <p:cNvSpPr/>
            <p:nvPr/>
          </p:nvSpPr>
          <p:spPr>
            <a:xfrm>
              <a:off x="5891199" y="1270"/>
              <a:ext cx="374650" cy="505460"/>
            </a:xfrm>
            <a:custGeom>
              <a:avLst/>
              <a:gdLst/>
              <a:ahLst/>
              <a:cxnLst/>
              <a:rect l="l" t="t" r="r" b="b"/>
              <a:pathLst>
                <a:path w="374650" h="505460">
                  <a:moveTo>
                    <a:pt x="0" y="505460"/>
                  </a:moveTo>
                  <a:lnTo>
                    <a:pt x="0" y="0"/>
                  </a:lnTo>
                  <a:lnTo>
                    <a:pt x="374650" y="252730"/>
                  </a:lnTo>
                  <a:close/>
                </a:path>
              </a:pathLst>
            </a:custGeom>
            <a:solidFill>
              <a:srgbClr val="86EAE9"/>
            </a:solidFill>
          </p:spPr>
        </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929517" y="953989"/>
            <a:ext cx="8428965" cy="587883"/>
          </a:xfrm>
          <a:prstGeom prst="rect">
            <a:avLst/>
          </a:prstGeom>
        </p:spPr>
        <p:txBody>
          <a:bodyPr lIns="0" tIns="0" rIns="0" bIns="0" rtlCol="0" anchor="t">
            <a:spAutoFit/>
          </a:bodyPr>
          <a:lstStyle/>
          <a:p>
            <a:pPr marL="0" lvl="0" indent="0" algn="ctr">
              <a:lnSpc>
                <a:spcPts val="4716"/>
              </a:lnSpc>
              <a:spcBef>
                <a:spcPct val="0"/>
              </a:spcBef>
            </a:pPr>
            <a:r>
              <a:rPr lang="en-US" sz="3600" spc="107">
                <a:solidFill>
                  <a:srgbClr val="191919"/>
                </a:solidFill>
                <a:latin typeface="Aileron Heavy"/>
              </a:rPr>
              <a:t>Why ReactJs?</a:t>
            </a:r>
          </a:p>
        </p:txBody>
      </p:sp>
      <p:sp>
        <p:nvSpPr>
          <p:cNvPr id="3" name="AutoShape 3"/>
          <p:cNvSpPr/>
          <p:nvPr/>
        </p:nvSpPr>
        <p:spPr>
          <a:xfrm>
            <a:off x="7584905" y="3080548"/>
            <a:ext cx="10703095" cy="3287249"/>
          </a:xfrm>
          <a:prstGeom prst="rect">
            <a:avLst/>
          </a:prstGeom>
          <a:solidFill>
            <a:srgbClr val="3EDAD8"/>
          </a:solidFill>
        </p:spPr>
      </p:sp>
      <p:grpSp>
        <p:nvGrpSpPr>
          <p:cNvPr id="4" name="Group 4"/>
          <p:cNvGrpSpPr/>
          <p:nvPr/>
        </p:nvGrpSpPr>
        <p:grpSpPr>
          <a:xfrm>
            <a:off x="8360908" y="4316778"/>
            <a:ext cx="783092" cy="948700"/>
            <a:chOff x="0" y="0"/>
            <a:chExt cx="1044123" cy="1264934"/>
          </a:xfrm>
        </p:grpSpPr>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8728" r="8728"/>
            <a:stretch>
              <a:fillRect/>
            </a:stretch>
          </p:blipFill>
          <p:spPr>
            <a:xfrm>
              <a:off x="0" y="0"/>
              <a:ext cx="1044123" cy="1264934"/>
            </a:xfrm>
            <a:prstGeom prst="rect">
              <a:avLst/>
            </a:prstGeom>
          </p:spPr>
        </p:pic>
        <p:sp>
          <p:nvSpPr>
            <p:cNvPr id="6" name="TextBox 6"/>
            <p:cNvSpPr txBox="1"/>
            <p:nvPr/>
          </p:nvSpPr>
          <p:spPr>
            <a:xfrm>
              <a:off x="135672" y="2246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EDAD8"/>
                  </a:solidFill>
                  <a:latin typeface="Aileron Heavy"/>
                </a:rPr>
                <a:t>2</a:t>
              </a:r>
            </a:p>
          </p:txBody>
        </p:sp>
      </p:grpSp>
      <p:sp>
        <p:nvSpPr>
          <p:cNvPr id="7" name="AutoShape 7"/>
          <p:cNvSpPr/>
          <p:nvPr/>
        </p:nvSpPr>
        <p:spPr>
          <a:xfrm>
            <a:off x="12189380" y="6367798"/>
            <a:ext cx="6098620" cy="3287249"/>
          </a:xfrm>
          <a:prstGeom prst="rect">
            <a:avLst/>
          </a:prstGeom>
          <a:solidFill>
            <a:srgbClr val="13538A"/>
          </a:solidFill>
        </p:spPr>
      </p:sp>
      <p:sp>
        <p:nvSpPr>
          <p:cNvPr id="8" name="AutoShape 8"/>
          <p:cNvSpPr/>
          <p:nvPr/>
        </p:nvSpPr>
        <p:spPr>
          <a:xfrm>
            <a:off x="0" y="3080548"/>
            <a:ext cx="7584905" cy="3287249"/>
          </a:xfrm>
          <a:prstGeom prst="rect">
            <a:avLst/>
          </a:prstGeom>
          <a:solidFill>
            <a:srgbClr val="86EAE9"/>
          </a:solidFill>
        </p:spPr>
      </p:sp>
      <p:grpSp>
        <p:nvGrpSpPr>
          <p:cNvPr id="9" name="Group 9"/>
          <p:cNvGrpSpPr/>
          <p:nvPr/>
        </p:nvGrpSpPr>
        <p:grpSpPr>
          <a:xfrm>
            <a:off x="1309198" y="4249823"/>
            <a:ext cx="783092" cy="948700"/>
            <a:chOff x="0" y="0"/>
            <a:chExt cx="1044123" cy="1264934"/>
          </a:xfrm>
        </p:grpSpPr>
        <p:pic>
          <p:nvPicPr>
            <p:cNvPr id="10" name="Picture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8728" r="8728"/>
            <a:stretch>
              <a:fillRect/>
            </a:stretch>
          </p:blipFill>
          <p:spPr>
            <a:xfrm>
              <a:off x="0" y="0"/>
              <a:ext cx="1044123" cy="1264934"/>
            </a:xfrm>
            <a:prstGeom prst="rect">
              <a:avLst/>
            </a:prstGeom>
          </p:spPr>
        </p:pic>
        <p:sp>
          <p:nvSpPr>
            <p:cNvPr id="11" name="TextBox 11"/>
            <p:cNvSpPr txBox="1"/>
            <p:nvPr/>
          </p:nvSpPr>
          <p:spPr>
            <a:xfrm>
              <a:off x="135672" y="2246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86EAE9"/>
                  </a:solidFill>
                  <a:latin typeface="Aileron Heavy"/>
                </a:rPr>
                <a:t>1</a:t>
              </a:r>
            </a:p>
          </p:txBody>
        </p:sp>
      </p:grpSp>
      <p:sp>
        <p:nvSpPr>
          <p:cNvPr id="12" name="AutoShape 12"/>
          <p:cNvSpPr/>
          <p:nvPr/>
        </p:nvSpPr>
        <p:spPr>
          <a:xfrm>
            <a:off x="0" y="6367798"/>
            <a:ext cx="6098620" cy="3287249"/>
          </a:xfrm>
          <a:prstGeom prst="rect">
            <a:avLst/>
          </a:prstGeom>
          <a:solidFill>
            <a:srgbClr val="37C9EF"/>
          </a:solidFill>
        </p:spPr>
      </p:sp>
      <p:grpSp>
        <p:nvGrpSpPr>
          <p:cNvPr id="13" name="Group 13"/>
          <p:cNvGrpSpPr/>
          <p:nvPr/>
        </p:nvGrpSpPr>
        <p:grpSpPr>
          <a:xfrm>
            <a:off x="814884" y="7537072"/>
            <a:ext cx="783092" cy="948700"/>
            <a:chOff x="0" y="0"/>
            <a:chExt cx="1044123" cy="1264934"/>
          </a:xfrm>
        </p:grpSpPr>
        <p:pic>
          <p:nvPicPr>
            <p:cNvPr id="14" name="Picture 1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8728" r="8728"/>
            <a:stretch>
              <a:fillRect/>
            </a:stretch>
          </p:blipFill>
          <p:spPr>
            <a:xfrm>
              <a:off x="0" y="0"/>
              <a:ext cx="1044123" cy="1264934"/>
            </a:xfrm>
            <a:prstGeom prst="rect">
              <a:avLst/>
            </a:prstGeom>
          </p:spPr>
        </p:pic>
        <p:sp>
          <p:nvSpPr>
            <p:cNvPr id="15" name="TextBox 15"/>
            <p:cNvSpPr txBox="1"/>
            <p:nvPr/>
          </p:nvSpPr>
          <p:spPr>
            <a:xfrm>
              <a:off x="135672" y="2246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7C9EF"/>
                  </a:solidFill>
                  <a:latin typeface="Aileron Heavy"/>
                </a:rPr>
                <a:t>3</a:t>
              </a:r>
            </a:p>
          </p:txBody>
        </p:sp>
      </p:grpSp>
      <p:sp>
        <p:nvSpPr>
          <p:cNvPr id="16" name="AutoShape 16"/>
          <p:cNvSpPr/>
          <p:nvPr/>
        </p:nvSpPr>
        <p:spPr>
          <a:xfrm>
            <a:off x="6094690" y="6367798"/>
            <a:ext cx="6098620" cy="3287249"/>
          </a:xfrm>
          <a:prstGeom prst="rect">
            <a:avLst/>
          </a:prstGeom>
          <a:solidFill>
            <a:srgbClr val="2C92D5"/>
          </a:solidFill>
        </p:spPr>
      </p:sp>
      <p:sp>
        <p:nvSpPr>
          <p:cNvPr id="17" name="TextBox 17"/>
          <p:cNvSpPr txBox="1"/>
          <p:nvPr/>
        </p:nvSpPr>
        <p:spPr>
          <a:xfrm>
            <a:off x="2489748" y="3781198"/>
            <a:ext cx="4879540" cy="1514475"/>
          </a:xfrm>
          <a:prstGeom prst="rect">
            <a:avLst/>
          </a:prstGeom>
        </p:spPr>
        <p:txBody>
          <a:bodyPr lIns="0" tIns="0" rIns="0" bIns="0" rtlCol="0" anchor="t">
            <a:spAutoFit/>
          </a:bodyPr>
          <a:lstStyle/>
          <a:p>
            <a:pPr>
              <a:lnSpc>
                <a:spcPts val="3000"/>
              </a:lnSpc>
            </a:pPr>
            <a:r>
              <a:rPr lang="en-US" sz="2000" spc="100">
                <a:solidFill>
                  <a:srgbClr val="FFFFFF"/>
                </a:solidFill>
                <a:latin typeface="Aileron Regular"/>
              </a:rPr>
              <a:t>Compared to other frontend frameworks, the React code is easier to maintain and is flexible due to its modular structure.</a:t>
            </a:r>
          </a:p>
        </p:txBody>
      </p:sp>
      <p:sp>
        <p:nvSpPr>
          <p:cNvPr id="18" name="TextBox 18"/>
          <p:cNvSpPr txBox="1"/>
          <p:nvPr/>
        </p:nvSpPr>
        <p:spPr>
          <a:xfrm>
            <a:off x="9563100" y="4148551"/>
            <a:ext cx="8354122" cy="1151524"/>
          </a:xfrm>
          <a:prstGeom prst="rect">
            <a:avLst/>
          </a:prstGeom>
        </p:spPr>
        <p:txBody>
          <a:bodyPr lIns="0" tIns="0" rIns="0" bIns="0" rtlCol="0" anchor="t">
            <a:spAutoFit/>
          </a:bodyPr>
          <a:lstStyle/>
          <a:p>
            <a:pPr>
              <a:lnSpc>
                <a:spcPts val="3050"/>
              </a:lnSpc>
            </a:pPr>
            <a:r>
              <a:rPr lang="en-US" sz="2033" spc="101">
                <a:solidFill>
                  <a:srgbClr val="FFFFFF"/>
                </a:solidFill>
                <a:latin typeface="Aileron Regular"/>
              </a:rPr>
              <a:t>It's used for building interactive user interfaces and web applications quickly and efficiently with significantly less code than you would with vanilla JavaScript.</a:t>
            </a:r>
          </a:p>
        </p:txBody>
      </p:sp>
      <p:sp>
        <p:nvSpPr>
          <p:cNvPr id="19" name="TextBox 19"/>
          <p:cNvSpPr txBox="1"/>
          <p:nvPr/>
        </p:nvSpPr>
        <p:spPr>
          <a:xfrm>
            <a:off x="2027107" y="6984622"/>
            <a:ext cx="3100253" cy="1895475"/>
          </a:xfrm>
          <a:prstGeom prst="rect">
            <a:avLst/>
          </a:prstGeom>
        </p:spPr>
        <p:txBody>
          <a:bodyPr lIns="0" tIns="0" rIns="0" bIns="0" rtlCol="0" anchor="t">
            <a:spAutoFit/>
          </a:bodyPr>
          <a:lstStyle/>
          <a:p>
            <a:pPr>
              <a:lnSpc>
                <a:spcPts val="3000"/>
              </a:lnSpc>
            </a:pPr>
            <a:r>
              <a:rPr lang="en-US" sz="2000" spc="100">
                <a:solidFill>
                  <a:srgbClr val="FFFFFF"/>
                </a:solidFill>
                <a:latin typeface="Aileron Regular"/>
              </a:rPr>
              <a:t>Deploying React is fairly easy to accomplish if one have some basic knowledge of JavaScript.</a:t>
            </a:r>
          </a:p>
        </p:txBody>
      </p:sp>
      <p:sp>
        <p:nvSpPr>
          <p:cNvPr id="20" name="TextBox 20"/>
          <p:cNvSpPr txBox="1"/>
          <p:nvPr/>
        </p:nvSpPr>
        <p:spPr>
          <a:xfrm>
            <a:off x="8168208" y="7175122"/>
            <a:ext cx="3847623" cy="1514475"/>
          </a:xfrm>
          <a:prstGeom prst="rect">
            <a:avLst/>
          </a:prstGeom>
        </p:spPr>
        <p:txBody>
          <a:bodyPr lIns="0" tIns="0" rIns="0" bIns="0" rtlCol="0" anchor="t">
            <a:spAutoFit/>
          </a:bodyPr>
          <a:lstStyle/>
          <a:p>
            <a:pPr>
              <a:lnSpc>
                <a:spcPts val="3000"/>
              </a:lnSpc>
            </a:pPr>
            <a:r>
              <a:rPr lang="en-US" sz="2000" spc="100" dirty="0">
                <a:solidFill>
                  <a:srgbClr val="FFFFFF"/>
                </a:solidFill>
                <a:latin typeface="Aileron Regular"/>
              </a:rPr>
              <a:t>React, compared to other popular frontend frameworks like Angular &amp; Vue, is much easier to learn</a:t>
            </a:r>
          </a:p>
        </p:txBody>
      </p:sp>
      <p:grpSp>
        <p:nvGrpSpPr>
          <p:cNvPr id="21" name="Group 21"/>
          <p:cNvGrpSpPr/>
          <p:nvPr/>
        </p:nvGrpSpPr>
        <p:grpSpPr>
          <a:xfrm>
            <a:off x="6994590" y="7537072"/>
            <a:ext cx="783092" cy="948700"/>
            <a:chOff x="0" y="0"/>
            <a:chExt cx="1044123" cy="1264934"/>
          </a:xfrm>
        </p:grpSpPr>
        <p:pic>
          <p:nvPicPr>
            <p:cNvPr id="22" name="Picture 2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8728" r="8728"/>
            <a:stretch>
              <a:fillRect/>
            </a:stretch>
          </p:blipFill>
          <p:spPr>
            <a:xfrm>
              <a:off x="0" y="0"/>
              <a:ext cx="1044123" cy="1264934"/>
            </a:xfrm>
            <a:prstGeom prst="rect">
              <a:avLst/>
            </a:prstGeom>
          </p:spPr>
        </p:pic>
        <p:sp>
          <p:nvSpPr>
            <p:cNvPr id="23" name="TextBox 23"/>
            <p:cNvSpPr txBox="1"/>
            <p:nvPr/>
          </p:nvSpPr>
          <p:spPr>
            <a:xfrm>
              <a:off x="135672" y="2246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2C92D5"/>
                  </a:solidFill>
                  <a:latin typeface="Aileron Heavy"/>
                </a:rPr>
                <a:t>4</a:t>
              </a:r>
            </a:p>
          </p:txBody>
        </p:sp>
      </p:grpSp>
      <p:sp>
        <p:nvSpPr>
          <p:cNvPr id="24" name="TextBox 24"/>
          <p:cNvSpPr txBox="1"/>
          <p:nvPr/>
        </p:nvSpPr>
        <p:spPr>
          <a:xfrm>
            <a:off x="14285936" y="7175122"/>
            <a:ext cx="4002064" cy="1514475"/>
          </a:xfrm>
          <a:prstGeom prst="rect">
            <a:avLst/>
          </a:prstGeom>
        </p:spPr>
        <p:txBody>
          <a:bodyPr lIns="0" tIns="0" rIns="0" bIns="0" rtlCol="0" anchor="t">
            <a:spAutoFit/>
          </a:bodyPr>
          <a:lstStyle/>
          <a:p>
            <a:pPr>
              <a:lnSpc>
                <a:spcPts val="3000"/>
              </a:lnSpc>
            </a:pPr>
            <a:r>
              <a:rPr lang="en-US" sz="2000" spc="100">
                <a:solidFill>
                  <a:srgbClr val="FFFFFF"/>
                </a:solidFill>
                <a:latin typeface="Aileron Regular"/>
              </a:rPr>
              <a:t>React comes with JSX, an optional syntax extension, which makes it possible to write your own components.</a:t>
            </a:r>
          </a:p>
        </p:txBody>
      </p:sp>
      <p:grpSp>
        <p:nvGrpSpPr>
          <p:cNvPr id="25" name="Group 25"/>
          <p:cNvGrpSpPr/>
          <p:nvPr/>
        </p:nvGrpSpPr>
        <p:grpSpPr>
          <a:xfrm>
            <a:off x="13112319" y="7537072"/>
            <a:ext cx="783092" cy="948700"/>
            <a:chOff x="0" y="0"/>
            <a:chExt cx="1044123" cy="1264934"/>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8728" r="8728"/>
            <a:stretch>
              <a:fillRect/>
            </a:stretch>
          </p:blipFill>
          <p:spPr>
            <a:xfrm>
              <a:off x="0" y="0"/>
              <a:ext cx="1044123" cy="1264934"/>
            </a:xfrm>
            <a:prstGeom prst="rect">
              <a:avLst/>
            </a:prstGeom>
          </p:spPr>
        </p:pic>
        <p:sp>
          <p:nvSpPr>
            <p:cNvPr id="27" name="TextBox 27"/>
            <p:cNvSpPr txBox="1"/>
            <p:nvPr/>
          </p:nvSpPr>
          <p:spPr>
            <a:xfrm>
              <a:off x="135672" y="2246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13538A"/>
                  </a:solidFill>
                  <a:latin typeface="Aileron Heavy"/>
                </a:rPr>
                <a:t>5</a:t>
              </a:r>
            </a:p>
          </p:txBody>
        </p:sp>
      </p:grpSp>
      <p:grpSp>
        <p:nvGrpSpPr>
          <p:cNvPr id="28" name="Group 28"/>
          <p:cNvGrpSpPr/>
          <p:nvPr/>
        </p:nvGrpSpPr>
        <p:grpSpPr>
          <a:xfrm rot="-8100000">
            <a:off x="7335541" y="4542163"/>
            <a:ext cx="498728" cy="497930"/>
            <a:chOff x="0" y="0"/>
            <a:chExt cx="6350000" cy="6339840"/>
          </a:xfrm>
        </p:grpSpPr>
        <p:sp>
          <p:nvSpPr>
            <p:cNvPr id="29" name="Freeform 29"/>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86EAE9"/>
            </a:solidFill>
          </p:spPr>
        </p:sp>
      </p:grpSp>
      <p:grpSp>
        <p:nvGrpSpPr>
          <p:cNvPr id="30" name="Group 30"/>
          <p:cNvGrpSpPr/>
          <p:nvPr/>
        </p:nvGrpSpPr>
        <p:grpSpPr>
          <a:xfrm rot="-8100000">
            <a:off x="5820918" y="7762457"/>
            <a:ext cx="498728" cy="497930"/>
            <a:chOff x="0" y="0"/>
            <a:chExt cx="6350000" cy="6339840"/>
          </a:xfrm>
        </p:grpSpPr>
        <p:sp>
          <p:nvSpPr>
            <p:cNvPr id="31" name="Freeform 31"/>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sp>
      </p:grpSp>
      <p:grpSp>
        <p:nvGrpSpPr>
          <p:cNvPr id="32" name="Group 32"/>
          <p:cNvGrpSpPr/>
          <p:nvPr/>
        </p:nvGrpSpPr>
        <p:grpSpPr>
          <a:xfrm rot="-8100000">
            <a:off x="11915607" y="7762457"/>
            <a:ext cx="498728" cy="497930"/>
            <a:chOff x="0" y="0"/>
            <a:chExt cx="6350000" cy="6339840"/>
          </a:xfrm>
        </p:grpSpPr>
        <p:sp>
          <p:nvSpPr>
            <p:cNvPr id="33" name="Freeform 3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52160" y="1110292"/>
            <a:ext cx="1966665" cy="1966665"/>
          </a:xfrm>
          <a:prstGeom prst="rect">
            <a:avLst/>
          </a:prstGeom>
        </p:spPr>
      </p:pic>
      <p:sp>
        <p:nvSpPr>
          <p:cNvPr id="3" name="TextBox 3"/>
          <p:cNvSpPr txBox="1"/>
          <p:nvPr/>
        </p:nvSpPr>
        <p:spPr>
          <a:xfrm>
            <a:off x="2352101" y="1656427"/>
            <a:ext cx="10642612" cy="855345"/>
          </a:xfrm>
          <a:prstGeom prst="rect">
            <a:avLst/>
          </a:prstGeom>
        </p:spPr>
        <p:txBody>
          <a:bodyPr lIns="0" tIns="0" rIns="0" bIns="0" rtlCol="0" anchor="t">
            <a:spAutoFit/>
          </a:bodyPr>
          <a:lstStyle/>
          <a:p>
            <a:pPr>
              <a:lnSpc>
                <a:spcPts val="6765"/>
              </a:lnSpc>
            </a:pPr>
            <a:r>
              <a:rPr lang="en-US" sz="5500" spc="330">
                <a:solidFill>
                  <a:srgbClr val="191919"/>
                </a:solidFill>
                <a:latin typeface="Aileron Heavy"/>
              </a:rPr>
              <a:t>BackEnd Used</a:t>
            </a:r>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5570" b="5570"/>
          <a:stretch>
            <a:fillRect/>
          </a:stretch>
        </p:blipFill>
        <p:spPr>
          <a:xfrm>
            <a:off x="2155595" y="5448636"/>
            <a:ext cx="1463230" cy="1300219"/>
          </a:xfrm>
          <a:prstGeom prst="rect">
            <a:avLst/>
          </a:prstGeom>
        </p:spPr>
      </p:pic>
      <p:grpSp>
        <p:nvGrpSpPr>
          <p:cNvPr id="5" name="Group 5"/>
          <p:cNvGrpSpPr/>
          <p:nvPr/>
        </p:nvGrpSpPr>
        <p:grpSpPr>
          <a:xfrm>
            <a:off x="5378746" y="4042984"/>
            <a:ext cx="12553366" cy="4590688"/>
            <a:chOff x="0" y="0"/>
            <a:chExt cx="16737821" cy="6120918"/>
          </a:xfrm>
        </p:grpSpPr>
        <p:sp>
          <p:nvSpPr>
            <p:cNvPr id="6" name="TextBox 6"/>
            <p:cNvSpPr txBox="1"/>
            <p:nvPr/>
          </p:nvSpPr>
          <p:spPr>
            <a:xfrm>
              <a:off x="0" y="-47625"/>
              <a:ext cx="16737821" cy="1041503"/>
            </a:xfrm>
            <a:prstGeom prst="rect">
              <a:avLst/>
            </a:prstGeom>
          </p:spPr>
          <p:txBody>
            <a:bodyPr lIns="0" tIns="0" rIns="0" bIns="0" rtlCol="0" anchor="t">
              <a:spAutoFit/>
            </a:bodyPr>
            <a:lstStyle/>
            <a:p>
              <a:pPr marL="0" lvl="0" indent="0" algn="ctr">
                <a:lnSpc>
                  <a:spcPts val="6420"/>
                </a:lnSpc>
                <a:spcBef>
                  <a:spcPct val="0"/>
                </a:spcBef>
              </a:pPr>
              <a:r>
                <a:rPr lang="en-US" sz="4977" spc="194">
                  <a:solidFill>
                    <a:srgbClr val="191919"/>
                  </a:solidFill>
                  <a:latin typeface="Aileron Regular Bold"/>
                </a:rPr>
                <a:t>SPRING FRAMEWORK</a:t>
              </a:r>
            </a:p>
          </p:txBody>
        </p:sp>
        <p:sp>
          <p:nvSpPr>
            <p:cNvPr id="7" name="TextBox 7"/>
            <p:cNvSpPr txBox="1"/>
            <p:nvPr/>
          </p:nvSpPr>
          <p:spPr>
            <a:xfrm>
              <a:off x="0" y="1691345"/>
              <a:ext cx="16737821" cy="4429573"/>
            </a:xfrm>
            <a:prstGeom prst="rect">
              <a:avLst/>
            </a:prstGeom>
          </p:spPr>
          <p:txBody>
            <a:bodyPr lIns="0" tIns="0" rIns="0" bIns="0" rtlCol="0" anchor="t">
              <a:spAutoFit/>
            </a:bodyPr>
            <a:lstStyle/>
            <a:p>
              <a:pPr>
                <a:lnSpc>
                  <a:spcPts val="5293"/>
                </a:lnSpc>
              </a:pPr>
              <a:r>
                <a:rPr lang="en-US" sz="3528" spc="176">
                  <a:solidFill>
                    <a:srgbClr val="191919"/>
                  </a:solidFill>
                  <a:latin typeface="Aileron Regular"/>
                </a:rPr>
                <a:t>Spring Framework is a Java platform that provides comprehensive infrastructure support for developing Java applications. Spring handles the infrastructure so you can focus on your application.</a:t>
              </a:r>
            </a:p>
            <a:p>
              <a:pPr>
                <a:lnSpc>
                  <a:spcPts val="5743"/>
                </a:lnSpc>
              </a:pPr>
              <a:endParaRPr lang="en-US" sz="3528" spc="176">
                <a:solidFill>
                  <a:srgbClr val="191919"/>
                </a:solidFill>
                <a:latin typeface="Aileron Regular"/>
              </a:endParaRPr>
            </a:p>
          </p:txBody>
        </p:sp>
      </p:grpSp>
      <p:grpSp>
        <p:nvGrpSpPr>
          <p:cNvPr id="8" name="Group 8"/>
          <p:cNvGrpSpPr/>
          <p:nvPr/>
        </p:nvGrpSpPr>
        <p:grpSpPr>
          <a:xfrm>
            <a:off x="2635492" y="5987928"/>
            <a:ext cx="2733729" cy="221635"/>
            <a:chOff x="0" y="0"/>
            <a:chExt cx="6265849" cy="508000"/>
          </a:xfrm>
        </p:grpSpPr>
        <p:sp>
          <p:nvSpPr>
            <p:cNvPr id="9" name="Freeform 9"/>
            <p:cNvSpPr/>
            <p:nvPr/>
          </p:nvSpPr>
          <p:spPr>
            <a:xfrm>
              <a:off x="0" y="215900"/>
              <a:ext cx="5969939" cy="76200"/>
            </a:xfrm>
            <a:custGeom>
              <a:avLst/>
              <a:gdLst/>
              <a:ahLst/>
              <a:cxnLst/>
              <a:rect l="l" t="t" r="r" b="b"/>
              <a:pathLst>
                <a:path w="5969939" h="76200">
                  <a:moveTo>
                    <a:pt x="0" y="0"/>
                  </a:moveTo>
                  <a:lnTo>
                    <a:pt x="5969939" y="0"/>
                  </a:lnTo>
                  <a:lnTo>
                    <a:pt x="5969939" y="76200"/>
                  </a:lnTo>
                  <a:lnTo>
                    <a:pt x="0" y="76200"/>
                  </a:lnTo>
                  <a:close/>
                </a:path>
              </a:pathLst>
            </a:custGeom>
            <a:solidFill>
              <a:srgbClr val="86EAE9"/>
            </a:solidFill>
          </p:spPr>
        </p:sp>
        <p:sp>
          <p:nvSpPr>
            <p:cNvPr id="10" name="Freeform 10"/>
            <p:cNvSpPr/>
            <p:nvPr/>
          </p:nvSpPr>
          <p:spPr>
            <a:xfrm>
              <a:off x="5891199" y="1270"/>
              <a:ext cx="374650" cy="505460"/>
            </a:xfrm>
            <a:custGeom>
              <a:avLst/>
              <a:gdLst/>
              <a:ahLst/>
              <a:cxnLst/>
              <a:rect l="l" t="t" r="r" b="b"/>
              <a:pathLst>
                <a:path w="374650" h="505460">
                  <a:moveTo>
                    <a:pt x="0" y="505460"/>
                  </a:moveTo>
                  <a:lnTo>
                    <a:pt x="0" y="0"/>
                  </a:lnTo>
                  <a:lnTo>
                    <a:pt x="374650" y="252730"/>
                  </a:lnTo>
                  <a:close/>
                </a:path>
              </a:pathLst>
            </a:custGeom>
            <a:solidFill>
              <a:srgbClr val="86EAE9"/>
            </a:solidFill>
          </p:spPr>
        </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831</Words>
  <Application>Microsoft Office PowerPoint</Application>
  <PresentationFormat>Custom</PresentationFormat>
  <Paragraphs>147</Paragraphs>
  <Slides>18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Halant Medium</vt:lpstr>
      <vt:lpstr>Aileron Heavy</vt:lpstr>
      <vt:lpstr>Aileron Heavy Bold</vt:lpstr>
      <vt:lpstr>Halant Medium Bold</vt:lpstr>
      <vt:lpstr>Aileron Regular Bold</vt:lpstr>
      <vt:lpstr>Arial</vt:lpstr>
      <vt:lpstr>Aileron Regular</vt:lpstr>
      <vt:lpstr>Calibri</vt:lpstr>
      <vt:lpstr>Aileron Regular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Step by Step Process Chart Presentation</dc:title>
  <cp:lastModifiedBy>hp</cp:lastModifiedBy>
  <cp:revision>3</cp:revision>
  <dcterms:created xsi:type="dcterms:W3CDTF">2006-08-16T00:00:00Z</dcterms:created>
  <dcterms:modified xsi:type="dcterms:W3CDTF">2023-03-12T17:07:20Z</dcterms:modified>
  <dc:identifier>DAEBA8OL4gk</dc:identifier>
</cp:coreProperties>
</file>